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1" r:id="rId5"/>
    <p:sldId id="259" r:id="rId6"/>
    <p:sldId id="260" r:id="rId7"/>
    <p:sldId id="263" r:id="rId8"/>
    <p:sldId id="264" r:id="rId9"/>
    <p:sldId id="265" r:id="rId10"/>
    <p:sldId id="266" r:id="rId11"/>
    <p:sldId id="267" r:id="rId12"/>
    <p:sldId id="269" r:id="rId13"/>
    <p:sldId id="270" r:id="rId14"/>
  </p:sldIdLst>
  <p:sldSz cx="18288000" cy="10287000"/>
  <p:notesSz cx="7315200" cy="9601200"/>
  <p:embeddedFontLst>
    <p:embeddedFont>
      <p:font typeface="Bebas Neue" panose="020B0606020202050201" pitchFamily="34" charset="0"/>
      <p:regular r:id="rId15"/>
    </p:embeddedFont>
    <p:embeddedFont>
      <p:font typeface="Bebas Neue Bold" panose="020B0604020202020204" charset="0"/>
      <p:regular r:id="rId16"/>
    </p:embeddedFont>
    <p:embeddedFont>
      <p:font typeface="Brittany" panose="020B0604020202020204" charset="0"/>
      <p:regular r:id="rId17"/>
    </p:embeddedFont>
    <p:embeddedFont>
      <p:font typeface="Calibri" panose="020F0502020204030204" pitchFamily="34" charset="0"/>
      <p:regular r:id="rId18"/>
      <p:bold r:id="rId19"/>
      <p:italic r:id="rId20"/>
      <p:boldItalic r:id="rId21"/>
    </p:embeddedFont>
    <p:embeddedFont>
      <p:font typeface="Poppins" panose="00000500000000000000" pitchFamily="2" charset="0"/>
      <p:regular r:id="rId22"/>
      <p:bold r:id="rId23"/>
      <p:italic r:id="rId24"/>
      <p:boldItalic r:id="rId25"/>
    </p:embeddedFont>
    <p:embeddedFont>
      <p:font typeface="Poppins Italics"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802" y="5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png>
</file>

<file path=ppt/media/image2.jpe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thoth-tech/doubtfire-deploy"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2" name="TextBox 2"/>
          <p:cNvSpPr txBox="1"/>
          <p:nvPr/>
        </p:nvSpPr>
        <p:spPr>
          <a:xfrm>
            <a:off x="3961673" y="4436275"/>
            <a:ext cx="10364653" cy="2732455"/>
          </a:xfrm>
          <a:prstGeom prst="rect">
            <a:avLst/>
          </a:prstGeom>
        </p:spPr>
        <p:txBody>
          <a:bodyPr lIns="0" tIns="0" rIns="0" bIns="0" rtlCol="0" anchor="t">
            <a:spAutoFit/>
          </a:bodyPr>
          <a:lstStyle/>
          <a:p>
            <a:pPr algn="ctr">
              <a:lnSpc>
                <a:spcPts val="20484"/>
              </a:lnSpc>
            </a:pPr>
            <a:r>
              <a:rPr lang="en-US" sz="20484">
                <a:solidFill>
                  <a:srgbClr val="000000"/>
                </a:solidFill>
                <a:latin typeface="Bebas Neue Bold"/>
              </a:rPr>
              <a:t>APPATTACK</a:t>
            </a:r>
          </a:p>
        </p:txBody>
      </p:sp>
      <p:grpSp>
        <p:nvGrpSpPr>
          <p:cNvPr id="3" name="Group 3"/>
          <p:cNvGrpSpPr/>
          <p:nvPr/>
        </p:nvGrpSpPr>
        <p:grpSpPr>
          <a:xfrm>
            <a:off x="6637826" y="6667713"/>
            <a:ext cx="5012346" cy="781940"/>
            <a:chOff x="0" y="0"/>
            <a:chExt cx="6609980" cy="1031175"/>
          </a:xfrm>
        </p:grpSpPr>
        <p:sp>
          <p:nvSpPr>
            <p:cNvPr id="4" name="Freeform 4"/>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DFD8CA"/>
            </a:solidFill>
          </p:spPr>
        </p:sp>
        <p:sp>
          <p:nvSpPr>
            <p:cNvPr id="5" name="Freeform 5"/>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sp>
        <p:nvSpPr>
          <p:cNvPr id="6" name="AutoShape 6"/>
          <p:cNvSpPr/>
          <p:nvPr/>
        </p:nvSpPr>
        <p:spPr>
          <a:xfrm>
            <a:off x="15992183" y="9097962"/>
            <a:ext cx="1267117" cy="0"/>
          </a:xfrm>
          <a:prstGeom prst="line">
            <a:avLst/>
          </a:prstGeom>
          <a:ln w="19050" cap="flat">
            <a:solidFill>
              <a:srgbClr val="000000"/>
            </a:solidFill>
            <a:prstDash val="solid"/>
            <a:headEnd type="none" w="sm" len="sm"/>
            <a:tailEnd type="arrow" w="med" len="sm"/>
          </a:ln>
        </p:spPr>
      </p:sp>
      <p:grpSp>
        <p:nvGrpSpPr>
          <p:cNvPr id="7" name="Group 7"/>
          <p:cNvGrpSpPr/>
          <p:nvPr/>
        </p:nvGrpSpPr>
        <p:grpSpPr>
          <a:xfrm>
            <a:off x="16981873" y="1121493"/>
            <a:ext cx="277427" cy="277427"/>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9" name="Group 9"/>
          <p:cNvGrpSpPr/>
          <p:nvPr/>
        </p:nvGrpSpPr>
        <p:grpSpPr>
          <a:xfrm>
            <a:off x="16575495" y="1121493"/>
            <a:ext cx="277427" cy="277427"/>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1" name="Group 11"/>
          <p:cNvGrpSpPr/>
          <p:nvPr/>
        </p:nvGrpSpPr>
        <p:grpSpPr>
          <a:xfrm>
            <a:off x="16169118" y="1121493"/>
            <a:ext cx="277427" cy="277427"/>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13" name="TextBox 13"/>
          <p:cNvSpPr txBox="1"/>
          <p:nvPr/>
        </p:nvSpPr>
        <p:spPr>
          <a:xfrm>
            <a:off x="5243398" y="2885842"/>
            <a:ext cx="7822302" cy="2064004"/>
          </a:xfrm>
          <a:prstGeom prst="rect">
            <a:avLst/>
          </a:prstGeom>
        </p:spPr>
        <p:txBody>
          <a:bodyPr lIns="0" tIns="0" rIns="0" bIns="0" rtlCol="0" anchor="t">
            <a:spAutoFit/>
          </a:bodyPr>
          <a:lstStyle/>
          <a:p>
            <a:pPr algn="ctr">
              <a:lnSpc>
                <a:spcPts val="15459"/>
              </a:lnSpc>
            </a:pPr>
            <a:r>
              <a:rPr lang="en-US" sz="15459" dirty="0">
                <a:solidFill>
                  <a:srgbClr val="B91646"/>
                </a:solidFill>
                <a:latin typeface="Brittany Bold"/>
              </a:rPr>
              <a:t>Guide for </a:t>
            </a:r>
          </a:p>
        </p:txBody>
      </p:sp>
      <p:sp>
        <p:nvSpPr>
          <p:cNvPr id="14" name="TextBox 14"/>
          <p:cNvSpPr txBox="1"/>
          <p:nvPr/>
        </p:nvSpPr>
        <p:spPr>
          <a:xfrm>
            <a:off x="6852661" y="6797295"/>
            <a:ext cx="4582676" cy="522777"/>
          </a:xfrm>
          <a:prstGeom prst="rect">
            <a:avLst/>
          </a:prstGeom>
        </p:spPr>
        <p:txBody>
          <a:bodyPr lIns="0" tIns="0" rIns="0" bIns="0" rtlCol="0" anchor="t">
            <a:spAutoFit/>
          </a:bodyPr>
          <a:lstStyle/>
          <a:p>
            <a:pPr algn="ctr">
              <a:lnSpc>
                <a:spcPts val="4260"/>
              </a:lnSpc>
            </a:pPr>
            <a:r>
              <a:rPr lang="en-US" sz="3043" spc="456">
                <a:solidFill>
                  <a:srgbClr val="000000"/>
                </a:solidFill>
                <a:latin typeface="Bebas Neue"/>
              </a:rPr>
              <a:t>by Vansh Khanna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1028700" y="3532154"/>
            <a:ext cx="6951695" cy="1771126"/>
          </a:xfrm>
          <a:prstGeom prst="rect">
            <a:avLst/>
          </a:prstGeom>
        </p:spPr>
        <p:txBody>
          <a:bodyPr lIns="0" tIns="0" rIns="0" bIns="0" rtlCol="0" anchor="t">
            <a:spAutoFit/>
          </a:bodyPr>
          <a:lstStyle/>
          <a:p>
            <a:pPr>
              <a:lnSpc>
                <a:spcPts val="15477"/>
              </a:lnSpc>
            </a:pPr>
            <a:r>
              <a:rPr lang="en-US" sz="12900" dirty="0">
                <a:solidFill>
                  <a:srgbClr val="000000"/>
                </a:solidFill>
                <a:latin typeface="Bebas Neue Bold"/>
              </a:rPr>
              <a:t>For help</a:t>
            </a:r>
          </a:p>
        </p:txBody>
      </p:sp>
      <p:sp>
        <p:nvSpPr>
          <p:cNvPr id="15" name="TextBox 15"/>
          <p:cNvSpPr txBox="1"/>
          <p:nvPr/>
        </p:nvSpPr>
        <p:spPr>
          <a:xfrm>
            <a:off x="1028700" y="2431291"/>
            <a:ext cx="5676900" cy="1210588"/>
          </a:xfrm>
          <a:prstGeom prst="rect">
            <a:avLst/>
          </a:prstGeom>
        </p:spPr>
        <p:txBody>
          <a:bodyPr wrap="square" lIns="0" tIns="0" rIns="0" bIns="0" rtlCol="0" anchor="t">
            <a:spAutoFit/>
          </a:bodyPr>
          <a:lstStyle/>
          <a:p>
            <a:pPr>
              <a:lnSpc>
                <a:spcPts val="8968"/>
              </a:lnSpc>
            </a:pPr>
            <a:r>
              <a:rPr lang="en-US" sz="8968" dirty="0">
                <a:solidFill>
                  <a:srgbClr val="B91646"/>
                </a:solidFill>
                <a:latin typeface="Brittany Bold"/>
              </a:rPr>
              <a:t>Who to contact </a:t>
            </a:r>
          </a:p>
        </p:txBody>
      </p:sp>
      <p:sp>
        <p:nvSpPr>
          <p:cNvPr id="16" name="TextBox 16"/>
          <p:cNvSpPr txBox="1"/>
          <p:nvPr/>
        </p:nvSpPr>
        <p:spPr>
          <a:xfrm>
            <a:off x="1028700" y="5303280"/>
            <a:ext cx="8877300" cy="3375476"/>
          </a:xfrm>
          <a:prstGeom prst="rect">
            <a:avLst/>
          </a:prstGeom>
        </p:spPr>
        <p:txBody>
          <a:bodyPr wrap="square" lIns="0" tIns="0" rIns="0" bIns="0" rtlCol="0" anchor="t">
            <a:spAutoFit/>
          </a:bodyPr>
          <a:lstStyle/>
          <a:p>
            <a:pPr>
              <a:lnSpc>
                <a:spcPts val="3839"/>
              </a:lnSpc>
            </a:pPr>
            <a:r>
              <a:rPr lang="en-US" sz="2399" dirty="0">
                <a:solidFill>
                  <a:srgbClr val="000000"/>
                </a:solidFill>
                <a:latin typeface="Poppins"/>
              </a:rPr>
              <a:t>If a team member needs help, it's crucial to use the designated communication channels within the team to ask for support. Alternatively, you can reach out to a fellow team member or a team leader directly to ask for assistance. It's important to ensure that you communicate your request clearly and provide all necessary information to the person you're asking for help</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10</a:t>
            </a:r>
          </a:p>
        </p:txBody>
      </p:sp>
      <p:pic>
        <p:nvPicPr>
          <p:cNvPr id="1026" name="Picture 2" descr="Home - Harcèlement au travail - GAIHST">
            <a:extLst>
              <a:ext uri="{FF2B5EF4-FFF2-40B4-BE49-F238E27FC236}">
                <a16:creationId xmlns:a16="http://schemas.microsoft.com/office/drawing/2014/main" id="{72F664AB-D635-FCC0-865D-F34760BEBD8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22121" y="2768684"/>
            <a:ext cx="6758922" cy="5069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6060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9528629" y="3158277"/>
            <a:ext cx="6951695" cy="1762406"/>
          </a:xfrm>
          <a:prstGeom prst="rect">
            <a:avLst/>
          </a:prstGeom>
        </p:spPr>
        <p:txBody>
          <a:bodyPr lIns="0" tIns="0" rIns="0" bIns="0" rtlCol="0" anchor="t">
            <a:spAutoFit/>
          </a:bodyPr>
          <a:lstStyle/>
          <a:p>
            <a:pPr>
              <a:lnSpc>
                <a:spcPts val="15477"/>
              </a:lnSpc>
            </a:pPr>
            <a:r>
              <a:rPr lang="en-US" sz="12500" dirty="0">
                <a:solidFill>
                  <a:srgbClr val="000000"/>
                </a:solidFill>
                <a:latin typeface="Bebas Neue Bold"/>
              </a:rPr>
              <a:t>Remember</a:t>
            </a:r>
          </a:p>
        </p:txBody>
      </p:sp>
      <p:sp>
        <p:nvSpPr>
          <p:cNvPr id="15" name="TextBox 15"/>
          <p:cNvSpPr txBox="1"/>
          <p:nvPr/>
        </p:nvSpPr>
        <p:spPr>
          <a:xfrm>
            <a:off x="9333326" y="2248469"/>
            <a:ext cx="4537872" cy="1210588"/>
          </a:xfrm>
          <a:prstGeom prst="rect">
            <a:avLst/>
          </a:prstGeom>
        </p:spPr>
        <p:txBody>
          <a:bodyPr lIns="0" tIns="0" rIns="0" bIns="0" rtlCol="0" anchor="t">
            <a:spAutoFit/>
          </a:bodyPr>
          <a:lstStyle/>
          <a:p>
            <a:pPr>
              <a:lnSpc>
                <a:spcPts val="8968"/>
              </a:lnSpc>
            </a:pPr>
            <a:r>
              <a:rPr lang="en-US" sz="8968" dirty="0">
                <a:solidFill>
                  <a:srgbClr val="B91646"/>
                </a:solidFill>
                <a:latin typeface="Brittany Bold"/>
              </a:rPr>
              <a:t>Things to</a:t>
            </a:r>
          </a:p>
        </p:txBody>
      </p:sp>
      <p:sp>
        <p:nvSpPr>
          <p:cNvPr id="16" name="TextBox 16"/>
          <p:cNvSpPr txBox="1"/>
          <p:nvPr/>
        </p:nvSpPr>
        <p:spPr>
          <a:xfrm>
            <a:off x="9528629" y="4670173"/>
            <a:ext cx="7848600" cy="3855671"/>
          </a:xfrm>
          <a:prstGeom prst="rect">
            <a:avLst/>
          </a:prstGeom>
        </p:spPr>
        <p:txBody>
          <a:bodyPr wrap="square" lIns="0" tIns="0" rIns="0" bIns="0" rtlCol="0" anchor="t">
            <a:spAutoFit/>
          </a:bodyPr>
          <a:lstStyle/>
          <a:p>
            <a:pPr>
              <a:lnSpc>
                <a:spcPts val="3839"/>
              </a:lnSpc>
            </a:pPr>
            <a:r>
              <a:rPr lang="en-US" sz="2200" dirty="0">
                <a:solidFill>
                  <a:srgbClr val="000000"/>
                </a:solidFill>
                <a:latin typeface="Poppins"/>
              </a:rPr>
              <a:t>Throughout this project, we will exclusively use Virtual Machines (VMs), so having compatible devices is vital to make meaningful contributions. Junior members have a 30-hour time cap for upskilling between Week 2 and Week 5. Any upskilling activities exceeding this limit won't count in the time log during the period. Although, there is no time cap besides this period. Lastly, work evaluation will follow the provided rubrics.</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11  </a:t>
            </a:r>
          </a:p>
        </p:txBody>
      </p:sp>
      <p:pic>
        <p:nvPicPr>
          <p:cNvPr id="2050" name="Picture 2">
            <a:extLst>
              <a:ext uri="{FF2B5EF4-FFF2-40B4-BE49-F238E27FC236}">
                <a16:creationId xmlns:a16="http://schemas.microsoft.com/office/drawing/2014/main" id="{FEFB7EBE-55CB-65E0-7185-4082982CFE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5359895"/>
            <a:ext cx="8393526" cy="347015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VirtualBox Tutorial - Installation of Ubuntu">
            <a:extLst>
              <a:ext uri="{FF2B5EF4-FFF2-40B4-BE49-F238E27FC236}">
                <a16:creationId xmlns:a16="http://schemas.microsoft.com/office/drawing/2014/main" id="{B869B514-3A9A-8972-B7A1-7B1E42C208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1694487"/>
            <a:ext cx="3396815" cy="3396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7043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1028700" y="3532154"/>
            <a:ext cx="6951695" cy="1771126"/>
          </a:xfrm>
          <a:prstGeom prst="rect">
            <a:avLst/>
          </a:prstGeom>
        </p:spPr>
        <p:txBody>
          <a:bodyPr lIns="0" tIns="0" rIns="0" bIns="0" rtlCol="0" anchor="t">
            <a:spAutoFit/>
          </a:bodyPr>
          <a:lstStyle/>
          <a:p>
            <a:pPr>
              <a:lnSpc>
                <a:spcPts val="15477"/>
              </a:lnSpc>
            </a:pPr>
            <a:r>
              <a:rPr lang="en-US" sz="12900" dirty="0">
                <a:solidFill>
                  <a:srgbClr val="000000"/>
                </a:solidFill>
                <a:latin typeface="Bebas Neue Bold"/>
              </a:rPr>
              <a:t>Information</a:t>
            </a:r>
          </a:p>
        </p:txBody>
      </p:sp>
      <p:sp>
        <p:nvSpPr>
          <p:cNvPr id="15" name="TextBox 15"/>
          <p:cNvSpPr txBox="1"/>
          <p:nvPr/>
        </p:nvSpPr>
        <p:spPr>
          <a:xfrm>
            <a:off x="1028700" y="2431291"/>
            <a:ext cx="5676900" cy="1210588"/>
          </a:xfrm>
          <a:prstGeom prst="rect">
            <a:avLst/>
          </a:prstGeom>
        </p:spPr>
        <p:txBody>
          <a:bodyPr wrap="square" lIns="0" tIns="0" rIns="0" bIns="0" rtlCol="0" anchor="t">
            <a:spAutoFit/>
          </a:bodyPr>
          <a:lstStyle/>
          <a:p>
            <a:pPr>
              <a:lnSpc>
                <a:spcPts val="8968"/>
              </a:lnSpc>
            </a:pPr>
            <a:r>
              <a:rPr lang="en-US" sz="8968" dirty="0">
                <a:solidFill>
                  <a:srgbClr val="B91646"/>
                </a:solidFill>
                <a:latin typeface="Brittany Bold"/>
              </a:rPr>
              <a:t>For More  </a:t>
            </a:r>
          </a:p>
        </p:txBody>
      </p:sp>
      <p:sp>
        <p:nvSpPr>
          <p:cNvPr id="16" name="TextBox 16"/>
          <p:cNvSpPr txBox="1"/>
          <p:nvPr/>
        </p:nvSpPr>
        <p:spPr>
          <a:xfrm>
            <a:off x="1064986" y="5027272"/>
            <a:ext cx="7850414" cy="3375476"/>
          </a:xfrm>
          <a:prstGeom prst="rect">
            <a:avLst/>
          </a:prstGeom>
        </p:spPr>
        <p:txBody>
          <a:bodyPr wrap="square" lIns="0" tIns="0" rIns="0" bIns="0" rtlCol="0" anchor="t">
            <a:spAutoFit/>
          </a:bodyPr>
          <a:lstStyle/>
          <a:p>
            <a:pPr>
              <a:lnSpc>
                <a:spcPts val="3839"/>
              </a:lnSpc>
            </a:pPr>
            <a:r>
              <a:rPr lang="en-US" sz="2399" dirty="0">
                <a:solidFill>
                  <a:srgbClr val="000000"/>
                </a:solidFill>
                <a:latin typeface="Poppins"/>
              </a:rPr>
              <a:t>While this guide contains relevant topics, it does not provide a detailed, step-by-step approach for completing specific tasks or processes. Therefore, it is important to review the accompanying Word guide in order to obtain a more comprehensive understanding of any questions or issues that were not fully addressed in this guide. </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12</a:t>
            </a:r>
          </a:p>
        </p:txBody>
      </p:sp>
      <p:pic>
        <p:nvPicPr>
          <p:cNvPr id="3" name="Picture 2" descr="Different colored question marks">
            <a:extLst>
              <a:ext uri="{FF2B5EF4-FFF2-40B4-BE49-F238E27FC236}">
                <a16:creationId xmlns:a16="http://schemas.microsoft.com/office/drawing/2014/main" id="{B7BAE5EA-839A-BDA8-1026-464C2CA5F82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53600" y="1567594"/>
            <a:ext cx="5981701" cy="3364831"/>
          </a:xfrm>
          <a:prstGeom prst="rect">
            <a:avLst/>
          </a:prstGeom>
        </p:spPr>
      </p:pic>
      <p:sp>
        <p:nvSpPr>
          <p:cNvPr id="6" name="TextBox 16">
            <a:extLst>
              <a:ext uri="{FF2B5EF4-FFF2-40B4-BE49-F238E27FC236}">
                <a16:creationId xmlns:a16="http://schemas.microsoft.com/office/drawing/2014/main" id="{DE2F0FE3-19C1-0E53-76A1-BA241E485B44}"/>
              </a:ext>
            </a:extLst>
          </p:cNvPr>
          <p:cNvSpPr txBox="1"/>
          <p:nvPr/>
        </p:nvSpPr>
        <p:spPr>
          <a:xfrm>
            <a:off x="9514114" y="5027272"/>
            <a:ext cx="7698014" cy="2888163"/>
          </a:xfrm>
          <a:prstGeom prst="rect">
            <a:avLst/>
          </a:prstGeom>
        </p:spPr>
        <p:txBody>
          <a:bodyPr wrap="square" lIns="0" tIns="0" rIns="0" bIns="0" rtlCol="0" anchor="t">
            <a:spAutoFit/>
          </a:bodyPr>
          <a:lstStyle/>
          <a:p>
            <a:pPr>
              <a:lnSpc>
                <a:spcPts val="3839"/>
              </a:lnSpc>
            </a:pPr>
            <a:r>
              <a:rPr lang="en-US" sz="2399" dirty="0">
                <a:solidFill>
                  <a:srgbClr val="000000"/>
                </a:solidFill>
                <a:latin typeface="Poppins"/>
              </a:rPr>
              <a:t>Additionally, if there are still areas of confusion or uncertainty, don't hesitate to reach out to the leads for further clarification and assistance. As we are here to help and ensure that everyone is equipped with the necessary knowledge and skills to successfully complete the project.</a:t>
            </a:r>
          </a:p>
        </p:txBody>
      </p:sp>
      <p:sp>
        <p:nvSpPr>
          <p:cNvPr id="2" name="AutoShape 2">
            <a:extLst>
              <a:ext uri="{FF2B5EF4-FFF2-40B4-BE49-F238E27FC236}">
                <a16:creationId xmlns:a16="http://schemas.microsoft.com/office/drawing/2014/main" id="{691DC314-13B2-BC82-E8DC-A4E3E396DA12}"/>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Tree>
    <p:extLst>
      <p:ext uri="{BB962C8B-B14F-4D97-AF65-F5344CB8AC3E}">
        <p14:creationId xmlns:p14="http://schemas.microsoft.com/office/powerpoint/2010/main" val="4179608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9416143" y="3183412"/>
            <a:ext cx="8073571" cy="1762406"/>
          </a:xfrm>
          <a:prstGeom prst="rect">
            <a:avLst/>
          </a:prstGeom>
        </p:spPr>
        <p:txBody>
          <a:bodyPr wrap="square" lIns="0" tIns="0" rIns="0" bIns="0" rtlCol="0" anchor="t">
            <a:spAutoFit/>
          </a:bodyPr>
          <a:lstStyle/>
          <a:p>
            <a:pPr>
              <a:lnSpc>
                <a:spcPts val="15477"/>
              </a:lnSpc>
            </a:pPr>
            <a:r>
              <a:rPr lang="en-US" sz="12500" dirty="0">
                <a:solidFill>
                  <a:srgbClr val="000000"/>
                </a:solidFill>
                <a:latin typeface="Bebas Neue Bold"/>
              </a:rPr>
              <a:t>VM Deployment</a:t>
            </a:r>
          </a:p>
        </p:txBody>
      </p:sp>
      <p:sp>
        <p:nvSpPr>
          <p:cNvPr id="15" name="TextBox 15"/>
          <p:cNvSpPr txBox="1"/>
          <p:nvPr/>
        </p:nvSpPr>
        <p:spPr>
          <a:xfrm>
            <a:off x="9333325" y="2248469"/>
            <a:ext cx="6951695" cy="1210588"/>
          </a:xfrm>
          <a:prstGeom prst="rect">
            <a:avLst/>
          </a:prstGeom>
        </p:spPr>
        <p:txBody>
          <a:bodyPr wrap="square" lIns="0" tIns="0" rIns="0" bIns="0" rtlCol="0" anchor="t">
            <a:spAutoFit/>
          </a:bodyPr>
          <a:lstStyle/>
          <a:p>
            <a:pPr>
              <a:lnSpc>
                <a:spcPts val="8968"/>
              </a:lnSpc>
            </a:pPr>
            <a:r>
              <a:rPr lang="en-US" sz="8968" dirty="0">
                <a:solidFill>
                  <a:srgbClr val="B91646"/>
                </a:solidFill>
                <a:latin typeface="Brittany Bold"/>
              </a:rPr>
              <a:t>Guide for  </a:t>
            </a:r>
          </a:p>
        </p:txBody>
      </p:sp>
      <p:sp>
        <p:nvSpPr>
          <p:cNvPr id="16" name="TextBox 16"/>
          <p:cNvSpPr txBox="1"/>
          <p:nvPr/>
        </p:nvSpPr>
        <p:spPr>
          <a:xfrm>
            <a:off x="9528629" y="4670173"/>
            <a:ext cx="7848600" cy="4342984"/>
          </a:xfrm>
          <a:prstGeom prst="rect">
            <a:avLst/>
          </a:prstGeom>
        </p:spPr>
        <p:txBody>
          <a:bodyPr wrap="square" lIns="0" tIns="0" rIns="0" bIns="0" rtlCol="0" anchor="t">
            <a:spAutoFit/>
          </a:bodyPr>
          <a:lstStyle/>
          <a:p>
            <a:pPr>
              <a:lnSpc>
                <a:spcPts val="3839"/>
              </a:lnSpc>
            </a:pPr>
            <a:r>
              <a:rPr lang="en-US" sz="2200" dirty="0">
                <a:solidFill>
                  <a:srgbClr val="000000"/>
                </a:solidFill>
                <a:latin typeface="Poppins"/>
              </a:rPr>
              <a:t>By following the instructions given in the "contributing.md" file, anyone can easily run the system locally without facing any issues. This document is an essential resource for members looking to contribute to the Ontrack project and helps to ensure that everyone has access to the necessary tools to work on the project effectively. </a:t>
            </a:r>
          </a:p>
          <a:p>
            <a:pPr>
              <a:lnSpc>
                <a:spcPts val="3839"/>
              </a:lnSpc>
            </a:pPr>
            <a:r>
              <a:rPr lang="en-US" sz="2200" dirty="0">
                <a:solidFill>
                  <a:srgbClr val="000000"/>
                </a:solidFill>
                <a:latin typeface="Poppins"/>
              </a:rPr>
              <a:t>Link: </a:t>
            </a:r>
            <a:r>
              <a:rPr lang="en-US" sz="2200" dirty="0">
                <a:solidFill>
                  <a:srgbClr val="000000"/>
                </a:solidFill>
                <a:latin typeface="Poppins"/>
                <a:hlinkClick r:id="rId2"/>
              </a:rPr>
              <a:t>https://github.com/thoth-tech/doubtfire-deploy</a:t>
            </a:r>
            <a:endParaRPr lang="en-US" sz="2200" dirty="0">
              <a:solidFill>
                <a:srgbClr val="000000"/>
              </a:solidFill>
              <a:latin typeface="Poppins"/>
            </a:endParaRPr>
          </a:p>
          <a:p>
            <a:pPr>
              <a:lnSpc>
                <a:spcPts val="3839"/>
              </a:lnSpc>
            </a:pPr>
            <a:endParaRPr lang="en-US" sz="2200" dirty="0">
              <a:solidFill>
                <a:srgbClr val="000000"/>
              </a:solidFill>
              <a:latin typeface="Poppins"/>
            </a:endParaRP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13  </a:t>
            </a:r>
          </a:p>
        </p:txBody>
      </p:sp>
      <p:pic>
        <p:nvPicPr>
          <p:cNvPr id="7" name="Picture 6">
            <a:extLst>
              <a:ext uri="{FF2B5EF4-FFF2-40B4-BE49-F238E27FC236}">
                <a16:creationId xmlns:a16="http://schemas.microsoft.com/office/drawing/2014/main" id="{C600D598-4F1C-A7E5-1563-753C5A02FE26}"/>
              </a:ext>
            </a:extLst>
          </p:cNvPr>
          <p:cNvPicPr>
            <a:picLocks noChangeAspect="1"/>
          </p:cNvPicPr>
          <p:nvPr/>
        </p:nvPicPr>
        <p:blipFill rotWithShape="1">
          <a:blip r:embed="rId3"/>
          <a:srcRect t="15054" r="14011"/>
          <a:stretch/>
        </p:blipFill>
        <p:spPr>
          <a:xfrm>
            <a:off x="889000" y="2742118"/>
            <a:ext cx="8130990" cy="5783726"/>
          </a:xfrm>
          <a:prstGeom prst="rect">
            <a:avLst/>
          </a:prstGeom>
        </p:spPr>
      </p:pic>
    </p:spTree>
    <p:extLst>
      <p:ext uri="{BB962C8B-B14F-4D97-AF65-F5344CB8AC3E}">
        <p14:creationId xmlns:p14="http://schemas.microsoft.com/office/powerpoint/2010/main" val="120605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2" name="TextBox 2"/>
          <p:cNvSpPr txBox="1"/>
          <p:nvPr/>
        </p:nvSpPr>
        <p:spPr>
          <a:xfrm>
            <a:off x="1028700" y="4687990"/>
            <a:ext cx="16230600" cy="1619250"/>
          </a:xfrm>
          <a:prstGeom prst="rect">
            <a:avLst/>
          </a:prstGeom>
        </p:spPr>
        <p:txBody>
          <a:bodyPr lIns="0" tIns="0" rIns="0" bIns="0" rtlCol="0" anchor="t">
            <a:spAutoFit/>
          </a:bodyPr>
          <a:lstStyle/>
          <a:p>
            <a:pPr algn="ctr">
              <a:lnSpc>
                <a:spcPts val="12000"/>
              </a:lnSpc>
            </a:pPr>
            <a:r>
              <a:rPr lang="en-US" sz="12000">
                <a:solidFill>
                  <a:srgbClr val="000000"/>
                </a:solidFill>
                <a:latin typeface="Bebas Neue Bold"/>
              </a:rPr>
              <a:t>What does it cover?  </a:t>
            </a:r>
          </a:p>
        </p:txBody>
      </p:sp>
      <p:sp>
        <p:nvSpPr>
          <p:cNvPr id="3" name="TextBox 3"/>
          <p:cNvSpPr txBox="1"/>
          <p:nvPr/>
        </p:nvSpPr>
        <p:spPr>
          <a:xfrm>
            <a:off x="2505540" y="3278299"/>
            <a:ext cx="12766898" cy="1613667"/>
          </a:xfrm>
          <a:prstGeom prst="rect">
            <a:avLst/>
          </a:prstGeom>
        </p:spPr>
        <p:txBody>
          <a:bodyPr lIns="0" tIns="0" rIns="0" bIns="0" rtlCol="0" anchor="t">
            <a:spAutoFit/>
          </a:bodyPr>
          <a:lstStyle/>
          <a:p>
            <a:pPr algn="ctr">
              <a:lnSpc>
                <a:spcPts val="12120"/>
              </a:lnSpc>
            </a:pPr>
            <a:r>
              <a:rPr lang="en-US" sz="12120" dirty="0">
                <a:solidFill>
                  <a:srgbClr val="B91646"/>
                </a:solidFill>
                <a:latin typeface="Brittany Bold"/>
              </a:rPr>
              <a:t>Question </a:t>
            </a:r>
          </a:p>
        </p:txBody>
      </p:sp>
      <p:sp>
        <p:nvSpPr>
          <p:cNvPr id="4" name="TextBox 4"/>
          <p:cNvSpPr txBox="1"/>
          <p:nvPr/>
        </p:nvSpPr>
        <p:spPr>
          <a:xfrm>
            <a:off x="2505540" y="6044770"/>
            <a:ext cx="13276920" cy="1913537"/>
          </a:xfrm>
          <a:prstGeom prst="rect">
            <a:avLst/>
          </a:prstGeom>
        </p:spPr>
        <p:txBody>
          <a:bodyPr lIns="0" tIns="0" rIns="0" bIns="0" rtlCol="0" anchor="t">
            <a:spAutoFit/>
          </a:bodyPr>
          <a:lstStyle/>
          <a:p>
            <a:pPr algn="ctr">
              <a:lnSpc>
                <a:spcPts val="3839"/>
              </a:lnSpc>
            </a:pPr>
            <a:r>
              <a:rPr lang="en-US" sz="2399" dirty="0">
                <a:solidFill>
                  <a:srgbClr val="000000"/>
                </a:solidFill>
                <a:latin typeface="Poppins"/>
              </a:rPr>
              <a:t>This guide aims to highlight critical aspects that new students working on capstone projects may overlook. While it is not comprehensive, it provides a brief overview of some important areas. If additional assistance is required, please do not hesitate to contact us.</a:t>
            </a:r>
          </a:p>
        </p:txBody>
      </p:sp>
      <p:sp>
        <p:nvSpPr>
          <p:cNvPr id="5" name="TextBox 5"/>
          <p:cNvSpPr txBox="1"/>
          <p:nvPr/>
        </p:nvSpPr>
        <p:spPr>
          <a:xfrm>
            <a:off x="1028700" y="8899525"/>
            <a:ext cx="4077715" cy="711200"/>
          </a:xfrm>
          <a:prstGeom prst="rect">
            <a:avLst/>
          </a:prstGeom>
        </p:spPr>
        <p:txBody>
          <a:bodyPr lIns="0" tIns="0" rIns="0" bIns="0" rtlCol="0" anchor="t">
            <a:spAutoFit/>
          </a:bodyPr>
          <a:lstStyle/>
          <a:p>
            <a:pPr>
              <a:lnSpc>
                <a:spcPts val="2799"/>
              </a:lnSpc>
            </a:pPr>
            <a:r>
              <a:rPr lang="en-US" sz="1999">
                <a:solidFill>
                  <a:srgbClr val="000000"/>
                </a:solidFill>
                <a:latin typeface="Poppins"/>
              </a:rPr>
              <a:t>By Vansh Khanna </a:t>
            </a:r>
          </a:p>
          <a:p>
            <a:pPr>
              <a:lnSpc>
                <a:spcPts val="2799"/>
              </a:lnSpc>
            </a:pPr>
            <a:r>
              <a:rPr lang="en-US" sz="1999">
                <a:solidFill>
                  <a:srgbClr val="000000"/>
                </a:solidFill>
                <a:latin typeface="Poppins Italics"/>
              </a:rPr>
              <a:t>(Co-Lead App Attack)</a:t>
            </a:r>
          </a:p>
        </p:txBody>
      </p:sp>
      <p:sp>
        <p:nvSpPr>
          <p:cNvPr id="6" name="AutoShape 6"/>
          <p:cNvSpPr/>
          <p:nvPr/>
        </p:nvSpPr>
        <p:spPr>
          <a:xfrm rot="2017">
            <a:off x="1028704" y="8439495"/>
            <a:ext cx="16230603" cy="0"/>
          </a:xfrm>
          <a:prstGeom prst="line">
            <a:avLst/>
          </a:prstGeom>
          <a:ln w="19050" cap="flat">
            <a:solidFill>
              <a:srgbClr val="000000"/>
            </a:solidFill>
            <a:prstDash val="solid"/>
            <a:headEnd type="none" w="sm" len="sm"/>
            <a:tailEnd type="none" w="sm" len="sm"/>
          </a:ln>
        </p:spPr>
      </p:sp>
      <p:sp>
        <p:nvSpPr>
          <p:cNvPr id="7" name="AutoShape 7"/>
          <p:cNvSpPr/>
          <p:nvPr/>
        </p:nvSpPr>
        <p:spPr>
          <a:xfrm rot="2017">
            <a:off x="1028704" y="1797738"/>
            <a:ext cx="16230603" cy="0"/>
          </a:xfrm>
          <a:prstGeom prst="line">
            <a:avLst/>
          </a:prstGeom>
          <a:ln w="19050" cap="flat">
            <a:solidFill>
              <a:srgbClr val="000000"/>
            </a:solidFill>
            <a:prstDash val="solid"/>
            <a:headEnd type="none" w="sm" len="sm"/>
            <a:tailEnd type="none" w="sm" len="sm"/>
          </a:ln>
        </p:spPr>
      </p:sp>
      <p:grpSp>
        <p:nvGrpSpPr>
          <p:cNvPr id="8" name="Group 8"/>
          <p:cNvGrpSpPr/>
          <p:nvPr/>
        </p:nvGrpSpPr>
        <p:grpSpPr>
          <a:xfrm>
            <a:off x="16981873" y="1121493"/>
            <a:ext cx="277427" cy="277427"/>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0" name="Group 10"/>
          <p:cNvGrpSpPr/>
          <p:nvPr/>
        </p:nvGrpSpPr>
        <p:grpSpPr>
          <a:xfrm>
            <a:off x="16575495" y="1121493"/>
            <a:ext cx="277427" cy="277427"/>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2" name="Group 12"/>
          <p:cNvGrpSpPr/>
          <p:nvPr/>
        </p:nvGrpSpPr>
        <p:grpSpPr>
          <a:xfrm>
            <a:off x="16169118" y="1121493"/>
            <a:ext cx="277427" cy="277427"/>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14" name="TextBox 14"/>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02  </a:t>
            </a:r>
          </a:p>
        </p:txBody>
      </p:sp>
      <p:grpSp>
        <p:nvGrpSpPr>
          <p:cNvPr id="15" name="Group 15"/>
          <p:cNvGrpSpPr/>
          <p:nvPr/>
        </p:nvGrpSpPr>
        <p:grpSpPr>
          <a:xfrm>
            <a:off x="671753" y="864338"/>
            <a:ext cx="3501810" cy="615553"/>
            <a:chOff x="0" y="-66675"/>
            <a:chExt cx="4669080" cy="820736"/>
          </a:xfrm>
        </p:grpSpPr>
        <p:sp>
          <p:nvSpPr>
            <p:cNvPr id="16" name="TextBox 16"/>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17" name="TextBox 17"/>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2" name="TextBox 2"/>
          <p:cNvSpPr txBox="1"/>
          <p:nvPr/>
        </p:nvSpPr>
        <p:spPr>
          <a:xfrm>
            <a:off x="6137630" y="2091956"/>
            <a:ext cx="6012740" cy="1598730"/>
          </a:xfrm>
          <a:prstGeom prst="rect">
            <a:avLst/>
          </a:prstGeom>
        </p:spPr>
        <p:txBody>
          <a:bodyPr lIns="0" tIns="0" rIns="0" bIns="0" rtlCol="0" anchor="t">
            <a:spAutoFit/>
          </a:bodyPr>
          <a:lstStyle/>
          <a:p>
            <a:pPr algn="ctr">
              <a:lnSpc>
                <a:spcPts val="11883"/>
              </a:lnSpc>
            </a:pPr>
            <a:r>
              <a:rPr lang="en-US" sz="11883">
                <a:solidFill>
                  <a:srgbClr val="000000"/>
                </a:solidFill>
                <a:latin typeface="Bebas Neue Bold"/>
              </a:rPr>
              <a:t>CONTENT</a:t>
            </a:r>
          </a:p>
        </p:txBody>
      </p:sp>
      <p:sp>
        <p:nvSpPr>
          <p:cNvPr id="3" name="TextBox 3"/>
          <p:cNvSpPr txBox="1"/>
          <p:nvPr/>
        </p:nvSpPr>
        <p:spPr>
          <a:xfrm>
            <a:off x="6881184" y="1200150"/>
            <a:ext cx="4537872" cy="1191689"/>
          </a:xfrm>
          <a:prstGeom prst="rect">
            <a:avLst/>
          </a:prstGeom>
        </p:spPr>
        <p:txBody>
          <a:bodyPr lIns="0" tIns="0" rIns="0" bIns="0" rtlCol="0" anchor="t">
            <a:spAutoFit/>
          </a:bodyPr>
          <a:lstStyle/>
          <a:p>
            <a:pPr algn="ctr">
              <a:lnSpc>
                <a:spcPts val="8968"/>
              </a:lnSpc>
            </a:pPr>
            <a:r>
              <a:rPr lang="en-US" sz="8968">
                <a:solidFill>
                  <a:srgbClr val="B91646"/>
                </a:solidFill>
                <a:latin typeface="Brittany Bold"/>
              </a:rPr>
              <a:t>table of</a:t>
            </a:r>
          </a:p>
        </p:txBody>
      </p:sp>
      <p:sp>
        <p:nvSpPr>
          <p:cNvPr id="4" name="AutoShape 4"/>
          <p:cNvSpPr/>
          <p:nvPr/>
        </p:nvSpPr>
        <p:spPr>
          <a:xfrm rot="2017">
            <a:off x="1028699" y="5176837"/>
            <a:ext cx="16230603" cy="0"/>
          </a:xfrm>
          <a:prstGeom prst="line">
            <a:avLst/>
          </a:prstGeom>
          <a:ln w="19050" cap="flat">
            <a:solidFill>
              <a:srgbClr val="000000"/>
            </a:solidFill>
            <a:prstDash val="solid"/>
            <a:headEnd type="none" w="sm" len="sm"/>
            <a:tailEnd type="none" w="sm" len="sm"/>
          </a:ln>
        </p:spPr>
      </p:sp>
      <p:sp>
        <p:nvSpPr>
          <p:cNvPr id="6" name="TextBox 6"/>
          <p:cNvSpPr txBox="1"/>
          <p:nvPr/>
        </p:nvSpPr>
        <p:spPr>
          <a:xfrm>
            <a:off x="2505540" y="3576385"/>
            <a:ext cx="13276920" cy="1449706"/>
          </a:xfrm>
          <a:prstGeom prst="rect">
            <a:avLst/>
          </a:prstGeom>
        </p:spPr>
        <p:txBody>
          <a:bodyPr lIns="0" tIns="0" rIns="0" bIns="0" rtlCol="0" anchor="t">
            <a:spAutoFit/>
          </a:bodyPr>
          <a:lstStyle/>
          <a:p>
            <a:pPr algn="ctr">
              <a:lnSpc>
                <a:spcPts val="3839"/>
              </a:lnSpc>
            </a:pPr>
            <a:r>
              <a:rPr lang="en-US" sz="2399">
                <a:solidFill>
                  <a:srgbClr val="000000"/>
                </a:solidFill>
                <a:latin typeface="Poppins"/>
              </a:rPr>
              <a:t>Students who are part of this company project are encouraged to carefully review each section if they are unsure about what needs to be done, and to contact us for additional assistance and support if necessary.</a:t>
            </a:r>
          </a:p>
        </p:txBody>
      </p:sp>
      <p:grpSp>
        <p:nvGrpSpPr>
          <p:cNvPr id="7" name="Group 7"/>
          <p:cNvGrpSpPr/>
          <p:nvPr/>
        </p:nvGrpSpPr>
        <p:grpSpPr>
          <a:xfrm>
            <a:off x="6637827" y="6033540"/>
            <a:ext cx="5012346" cy="781940"/>
            <a:chOff x="0" y="0"/>
            <a:chExt cx="6609980" cy="1031175"/>
          </a:xfrm>
        </p:grpSpPr>
        <p:sp>
          <p:nvSpPr>
            <p:cNvPr id="8" name="Freeform 8"/>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id="9" name="Freeform 9"/>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grpSp>
        <p:nvGrpSpPr>
          <p:cNvPr id="10" name="Group 10"/>
          <p:cNvGrpSpPr/>
          <p:nvPr/>
        </p:nvGrpSpPr>
        <p:grpSpPr>
          <a:xfrm>
            <a:off x="6637827" y="7281547"/>
            <a:ext cx="5012346" cy="781940"/>
            <a:chOff x="0" y="0"/>
            <a:chExt cx="6609980" cy="1031175"/>
          </a:xfrm>
        </p:grpSpPr>
        <p:sp>
          <p:nvSpPr>
            <p:cNvPr id="11" name="Freeform 11"/>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id="12" name="Freeform 12"/>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grpSp>
        <p:nvGrpSpPr>
          <p:cNvPr id="13" name="Group 13"/>
          <p:cNvGrpSpPr/>
          <p:nvPr/>
        </p:nvGrpSpPr>
        <p:grpSpPr>
          <a:xfrm>
            <a:off x="1028694" y="6033540"/>
            <a:ext cx="5012346" cy="781940"/>
            <a:chOff x="0" y="0"/>
            <a:chExt cx="6609980" cy="1031175"/>
          </a:xfrm>
        </p:grpSpPr>
        <p:sp>
          <p:nvSpPr>
            <p:cNvPr id="14" name="Freeform 14"/>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B91646"/>
            </a:solidFill>
          </p:spPr>
        </p:sp>
        <p:sp>
          <p:nvSpPr>
            <p:cNvPr id="15" name="Freeform 15"/>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grpSp>
        <p:nvGrpSpPr>
          <p:cNvPr id="16" name="Group 16"/>
          <p:cNvGrpSpPr/>
          <p:nvPr/>
        </p:nvGrpSpPr>
        <p:grpSpPr>
          <a:xfrm>
            <a:off x="1028694" y="7281547"/>
            <a:ext cx="5012346" cy="781940"/>
            <a:chOff x="0" y="0"/>
            <a:chExt cx="6609980" cy="1031175"/>
          </a:xfrm>
        </p:grpSpPr>
        <p:sp>
          <p:nvSpPr>
            <p:cNvPr id="17" name="Freeform 17"/>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id="18" name="Freeform 18"/>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grpSp>
        <p:nvGrpSpPr>
          <p:cNvPr id="19" name="Group 19"/>
          <p:cNvGrpSpPr/>
          <p:nvPr/>
        </p:nvGrpSpPr>
        <p:grpSpPr>
          <a:xfrm>
            <a:off x="12246959" y="6033540"/>
            <a:ext cx="5012346" cy="781940"/>
            <a:chOff x="0" y="0"/>
            <a:chExt cx="6609980" cy="1031175"/>
          </a:xfrm>
        </p:grpSpPr>
        <p:sp>
          <p:nvSpPr>
            <p:cNvPr id="20" name="Freeform 20"/>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F9C041"/>
            </a:solidFill>
          </p:spPr>
        </p:sp>
        <p:sp>
          <p:nvSpPr>
            <p:cNvPr id="21" name="Freeform 21"/>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grpSp>
        <p:nvGrpSpPr>
          <p:cNvPr id="22" name="Group 22"/>
          <p:cNvGrpSpPr/>
          <p:nvPr/>
        </p:nvGrpSpPr>
        <p:grpSpPr>
          <a:xfrm>
            <a:off x="12246959" y="7281547"/>
            <a:ext cx="5012346" cy="781940"/>
            <a:chOff x="0" y="0"/>
            <a:chExt cx="6609980" cy="1031175"/>
          </a:xfrm>
        </p:grpSpPr>
        <p:sp>
          <p:nvSpPr>
            <p:cNvPr id="23" name="Freeform 23"/>
            <p:cNvSpPr/>
            <p:nvPr/>
          </p:nvSpPr>
          <p:spPr>
            <a:xfrm>
              <a:off x="31750" y="31750"/>
              <a:ext cx="6546479" cy="967675"/>
            </a:xfrm>
            <a:custGeom>
              <a:avLst/>
              <a:gdLst/>
              <a:ahLst/>
              <a:cxnLst/>
              <a:rect l="l" t="t" r="r" b="b"/>
              <a:pathLst>
                <a:path w="6546479" h="967675">
                  <a:moveTo>
                    <a:pt x="6453770" y="967675"/>
                  </a:moveTo>
                  <a:lnTo>
                    <a:pt x="92710" y="967675"/>
                  </a:lnTo>
                  <a:cubicBezTo>
                    <a:pt x="41910" y="967675"/>
                    <a:pt x="0" y="925765"/>
                    <a:pt x="0" y="874965"/>
                  </a:cubicBezTo>
                  <a:lnTo>
                    <a:pt x="0" y="92710"/>
                  </a:lnTo>
                  <a:cubicBezTo>
                    <a:pt x="0" y="41910"/>
                    <a:pt x="41910" y="0"/>
                    <a:pt x="92710" y="0"/>
                  </a:cubicBezTo>
                  <a:lnTo>
                    <a:pt x="6452500" y="0"/>
                  </a:lnTo>
                  <a:cubicBezTo>
                    <a:pt x="6503300" y="0"/>
                    <a:pt x="6545210" y="41910"/>
                    <a:pt x="6545210" y="92710"/>
                  </a:cubicBezTo>
                  <a:lnTo>
                    <a:pt x="6545210" y="873695"/>
                  </a:lnTo>
                  <a:cubicBezTo>
                    <a:pt x="6546479" y="925765"/>
                    <a:pt x="6504570" y="967675"/>
                    <a:pt x="6453770" y="967675"/>
                  </a:cubicBezTo>
                  <a:close/>
                </a:path>
              </a:pathLst>
            </a:custGeom>
            <a:solidFill>
              <a:srgbClr val="105652"/>
            </a:solidFill>
          </p:spPr>
        </p:sp>
        <p:sp>
          <p:nvSpPr>
            <p:cNvPr id="24" name="Freeform 24"/>
            <p:cNvSpPr/>
            <p:nvPr/>
          </p:nvSpPr>
          <p:spPr>
            <a:xfrm>
              <a:off x="0" y="0"/>
              <a:ext cx="6609979" cy="1031175"/>
            </a:xfrm>
            <a:custGeom>
              <a:avLst/>
              <a:gdLst/>
              <a:ahLst/>
              <a:cxnLst/>
              <a:rect l="l" t="t" r="r" b="b"/>
              <a:pathLst>
                <a:path w="6609979" h="1031175">
                  <a:moveTo>
                    <a:pt x="6485520" y="59690"/>
                  </a:moveTo>
                  <a:cubicBezTo>
                    <a:pt x="6521079" y="59690"/>
                    <a:pt x="6550289" y="88900"/>
                    <a:pt x="6550289" y="124460"/>
                  </a:cubicBezTo>
                  <a:lnTo>
                    <a:pt x="6550289" y="906715"/>
                  </a:lnTo>
                  <a:cubicBezTo>
                    <a:pt x="6550289" y="942275"/>
                    <a:pt x="6521079" y="971485"/>
                    <a:pt x="6485520" y="971485"/>
                  </a:cubicBezTo>
                  <a:lnTo>
                    <a:pt x="124460" y="971485"/>
                  </a:lnTo>
                  <a:cubicBezTo>
                    <a:pt x="88900" y="971485"/>
                    <a:pt x="59690" y="942275"/>
                    <a:pt x="59690" y="906715"/>
                  </a:cubicBezTo>
                  <a:lnTo>
                    <a:pt x="59690" y="124460"/>
                  </a:lnTo>
                  <a:cubicBezTo>
                    <a:pt x="59690" y="88900"/>
                    <a:pt x="88900" y="59690"/>
                    <a:pt x="124460" y="59690"/>
                  </a:cubicBezTo>
                  <a:lnTo>
                    <a:pt x="6485520" y="59690"/>
                  </a:lnTo>
                  <a:moveTo>
                    <a:pt x="6485520" y="0"/>
                  </a:moveTo>
                  <a:lnTo>
                    <a:pt x="124460" y="0"/>
                  </a:lnTo>
                  <a:cubicBezTo>
                    <a:pt x="55880" y="0"/>
                    <a:pt x="0" y="55880"/>
                    <a:pt x="0" y="124460"/>
                  </a:cubicBezTo>
                  <a:lnTo>
                    <a:pt x="0" y="906715"/>
                  </a:lnTo>
                  <a:cubicBezTo>
                    <a:pt x="0" y="975295"/>
                    <a:pt x="55880" y="1031175"/>
                    <a:pt x="124460" y="1031175"/>
                  </a:cubicBezTo>
                  <a:lnTo>
                    <a:pt x="6485520" y="1031175"/>
                  </a:lnTo>
                  <a:cubicBezTo>
                    <a:pt x="6554100" y="1031175"/>
                    <a:pt x="6609979" y="975295"/>
                    <a:pt x="6609979" y="906715"/>
                  </a:cubicBezTo>
                  <a:lnTo>
                    <a:pt x="6609979" y="124460"/>
                  </a:lnTo>
                  <a:cubicBezTo>
                    <a:pt x="6609979" y="55880"/>
                    <a:pt x="6554100" y="0"/>
                    <a:pt x="6485520" y="0"/>
                  </a:cubicBezTo>
                  <a:close/>
                </a:path>
              </a:pathLst>
            </a:custGeom>
            <a:solidFill>
              <a:srgbClr val="000000"/>
            </a:solidFill>
          </p:spPr>
        </p:sp>
      </p:grpSp>
      <p:sp>
        <p:nvSpPr>
          <p:cNvPr id="25" name="TextBox 25"/>
          <p:cNvSpPr txBox="1"/>
          <p:nvPr/>
        </p:nvSpPr>
        <p:spPr>
          <a:xfrm>
            <a:off x="1028700" y="6138324"/>
            <a:ext cx="5009052" cy="537845"/>
          </a:xfrm>
          <a:prstGeom prst="rect">
            <a:avLst/>
          </a:prstGeom>
        </p:spPr>
        <p:txBody>
          <a:bodyPr lIns="0" tIns="0" rIns="0" bIns="0" rtlCol="0" anchor="t">
            <a:spAutoFit/>
          </a:bodyPr>
          <a:lstStyle/>
          <a:p>
            <a:pPr algn="ctr">
              <a:lnSpc>
                <a:spcPts val="4480"/>
              </a:lnSpc>
            </a:pPr>
            <a:r>
              <a:rPr lang="en-US" sz="3200" spc="320" dirty="0">
                <a:solidFill>
                  <a:srgbClr val="FBF3E4"/>
                </a:solidFill>
                <a:latin typeface="Bebas Neue Bold"/>
              </a:rPr>
              <a:t>COMPANY Documents </a:t>
            </a:r>
          </a:p>
        </p:txBody>
      </p:sp>
      <p:sp>
        <p:nvSpPr>
          <p:cNvPr id="26" name="TextBox 26"/>
          <p:cNvSpPr txBox="1"/>
          <p:nvPr/>
        </p:nvSpPr>
        <p:spPr>
          <a:xfrm>
            <a:off x="1635400" y="7375020"/>
            <a:ext cx="3798935" cy="537845"/>
          </a:xfrm>
          <a:prstGeom prst="rect">
            <a:avLst/>
          </a:prstGeom>
        </p:spPr>
        <p:txBody>
          <a:bodyPr lIns="0" tIns="0" rIns="0" bIns="0" rtlCol="0" anchor="t">
            <a:spAutoFit/>
          </a:bodyPr>
          <a:lstStyle/>
          <a:p>
            <a:pPr algn="ctr">
              <a:lnSpc>
                <a:spcPts val="4480"/>
              </a:lnSpc>
            </a:pPr>
            <a:r>
              <a:rPr lang="en-US" sz="3200" spc="320">
                <a:solidFill>
                  <a:srgbClr val="000000"/>
                </a:solidFill>
                <a:latin typeface="Bebas Neue Bold"/>
              </a:rPr>
              <a:t>EVIDENCE Collection </a:t>
            </a:r>
          </a:p>
        </p:txBody>
      </p:sp>
      <p:sp>
        <p:nvSpPr>
          <p:cNvPr id="27" name="TextBox 27"/>
          <p:cNvSpPr txBox="1"/>
          <p:nvPr/>
        </p:nvSpPr>
        <p:spPr>
          <a:xfrm>
            <a:off x="7244533" y="6138324"/>
            <a:ext cx="3798935" cy="537845"/>
          </a:xfrm>
          <a:prstGeom prst="rect">
            <a:avLst/>
          </a:prstGeom>
        </p:spPr>
        <p:txBody>
          <a:bodyPr lIns="0" tIns="0" rIns="0" bIns="0" rtlCol="0" anchor="t">
            <a:spAutoFit/>
          </a:bodyPr>
          <a:lstStyle/>
          <a:p>
            <a:pPr algn="ctr">
              <a:lnSpc>
                <a:spcPts val="4480"/>
              </a:lnSpc>
            </a:pPr>
            <a:r>
              <a:rPr lang="en-US" sz="3200" spc="320">
                <a:solidFill>
                  <a:srgbClr val="FBF3E4"/>
                </a:solidFill>
                <a:latin typeface="Bebas Neue Bold"/>
              </a:rPr>
              <a:t>ROLE Selection </a:t>
            </a:r>
          </a:p>
        </p:txBody>
      </p:sp>
      <p:sp>
        <p:nvSpPr>
          <p:cNvPr id="28" name="TextBox 28"/>
          <p:cNvSpPr txBox="1"/>
          <p:nvPr/>
        </p:nvSpPr>
        <p:spPr>
          <a:xfrm>
            <a:off x="7244533" y="7403595"/>
            <a:ext cx="3798935" cy="502382"/>
          </a:xfrm>
          <a:prstGeom prst="rect">
            <a:avLst/>
          </a:prstGeom>
        </p:spPr>
        <p:txBody>
          <a:bodyPr lIns="0" tIns="0" rIns="0" bIns="0" rtlCol="0" anchor="t">
            <a:spAutoFit/>
          </a:bodyPr>
          <a:lstStyle/>
          <a:p>
            <a:pPr algn="ctr">
              <a:lnSpc>
                <a:spcPts val="4480"/>
              </a:lnSpc>
            </a:pPr>
            <a:r>
              <a:rPr lang="en-US" sz="3200" spc="320" dirty="0">
                <a:solidFill>
                  <a:srgbClr val="FBF3E4"/>
                </a:solidFill>
                <a:latin typeface="Bebas Neue Bold"/>
              </a:rPr>
              <a:t>Contribution Process</a:t>
            </a:r>
          </a:p>
        </p:txBody>
      </p:sp>
      <p:sp>
        <p:nvSpPr>
          <p:cNvPr id="29" name="TextBox 29"/>
          <p:cNvSpPr txBox="1"/>
          <p:nvPr/>
        </p:nvSpPr>
        <p:spPr>
          <a:xfrm>
            <a:off x="12246959" y="7403595"/>
            <a:ext cx="4732212" cy="537845"/>
          </a:xfrm>
          <a:prstGeom prst="rect">
            <a:avLst/>
          </a:prstGeom>
        </p:spPr>
        <p:txBody>
          <a:bodyPr lIns="0" tIns="0" rIns="0" bIns="0" rtlCol="0" anchor="t">
            <a:spAutoFit/>
          </a:bodyPr>
          <a:lstStyle/>
          <a:p>
            <a:pPr algn="ctr">
              <a:lnSpc>
                <a:spcPts val="4480"/>
              </a:lnSpc>
            </a:pPr>
            <a:r>
              <a:rPr lang="en-US" sz="3200" spc="320">
                <a:solidFill>
                  <a:srgbClr val="FBF3E4"/>
                </a:solidFill>
                <a:latin typeface="Bebas Neue Bold"/>
              </a:rPr>
              <a:t>WHO TO contact FOR HELP</a:t>
            </a:r>
          </a:p>
        </p:txBody>
      </p:sp>
      <p:sp>
        <p:nvSpPr>
          <p:cNvPr id="30" name="TextBox 30"/>
          <p:cNvSpPr txBox="1"/>
          <p:nvPr/>
        </p:nvSpPr>
        <p:spPr>
          <a:xfrm>
            <a:off x="12556371" y="6127012"/>
            <a:ext cx="4422800" cy="537845"/>
          </a:xfrm>
          <a:prstGeom prst="rect">
            <a:avLst/>
          </a:prstGeom>
        </p:spPr>
        <p:txBody>
          <a:bodyPr lIns="0" tIns="0" rIns="0" bIns="0" rtlCol="0" anchor="t">
            <a:spAutoFit/>
          </a:bodyPr>
          <a:lstStyle/>
          <a:p>
            <a:pPr algn="ctr">
              <a:lnSpc>
                <a:spcPts val="4480"/>
              </a:lnSpc>
            </a:pPr>
            <a:r>
              <a:rPr lang="en-US" sz="3200" spc="320">
                <a:solidFill>
                  <a:srgbClr val="000000"/>
                </a:solidFill>
                <a:latin typeface="Bebas Neue Bold"/>
              </a:rPr>
              <a:t>Ontrack Task </a:t>
            </a:r>
          </a:p>
        </p:txBody>
      </p:sp>
      <p:grpSp>
        <p:nvGrpSpPr>
          <p:cNvPr id="39" name="Group 15">
            <a:extLst>
              <a:ext uri="{FF2B5EF4-FFF2-40B4-BE49-F238E27FC236}">
                <a16:creationId xmlns:a16="http://schemas.microsoft.com/office/drawing/2014/main" id="{0DC909DA-5ED7-2977-2060-452025BD45AE}"/>
              </a:ext>
            </a:extLst>
          </p:cNvPr>
          <p:cNvGrpSpPr/>
          <p:nvPr/>
        </p:nvGrpSpPr>
        <p:grpSpPr>
          <a:xfrm>
            <a:off x="671753" y="864338"/>
            <a:ext cx="3501810" cy="615553"/>
            <a:chOff x="0" y="-66675"/>
            <a:chExt cx="4669080" cy="820736"/>
          </a:xfrm>
        </p:grpSpPr>
        <p:sp>
          <p:nvSpPr>
            <p:cNvPr id="40" name="TextBox 16">
              <a:extLst>
                <a:ext uri="{FF2B5EF4-FFF2-40B4-BE49-F238E27FC236}">
                  <a16:creationId xmlns:a16="http://schemas.microsoft.com/office/drawing/2014/main" id="{0FA3ECC4-E50C-4F14-E3CB-D0B104903A51}"/>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41" name="TextBox 17">
              <a:extLst>
                <a:ext uri="{FF2B5EF4-FFF2-40B4-BE49-F238E27FC236}">
                  <a16:creationId xmlns:a16="http://schemas.microsoft.com/office/drawing/2014/main" id="{66364048-8645-3840-D8A8-74CBEBEA961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44" name="TextBox 14">
            <a:extLst>
              <a:ext uri="{FF2B5EF4-FFF2-40B4-BE49-F238E27FC236}">
                <a16:creationId xmlns:a16="http://schemas.microsoft.com/office/drawing/2014/main" id="{30E4A2A2-6AFC-233D-104F-BBD20863EE4E}"/>
              </a:ext>
            </a:extLst>
          </p:cNvPr>
          <p:cNvSpPr txBox="1"/>
          <p:nvPr/>
        </p:nvSpPr>
        <p:spPr>
          <a:xfrm>
            <a:off x="15316200"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03  </a:t>
            </a:r>
          </a:p>
        </p:txBody>
      </p:sp>
      <p:sp>
        <p:nvSpPr>
          <p:cNvPr id="31" name="AutoShape 2">
            <a:extLst>
              <a:ext uri="{FF2B5EF4-FFF2-40B4-BE49-F238E27FC236}">
                <a16:creationId xmlns:a16="http://schemas.microsoft.com/office/drawing/2014/main" id="{7417C0FA-5BEF-2366-8DB7-4F65D61527BD}"/>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10515600" y="3532154"/>
            <a:ext cx="6951695" cy="1762406"/>
          </a:xfrm>
          <a:prstGeom prst="rect">
            <a:avLst/>
          </a:prstGeom>
        </p:spPr>
        <p:txBody>
          <a:bodyPr lIns="0" tIns="0" rIns="0" bIns="0" rtlCol="0" anchor="t">
            <a:spAutoFit/>
          </a:bodyPr>
          <a:lstStyle/>
          <a:p>
            <a:pPr>
              <a:lnSpc>
                <a:spcPts val="15477"/>
              </a:lnSpc>
            </a:pPr>
            <a:r>
              <a:rPr lang="en-US" sz="12500" dirty="0">
                <a:solidFill>
                  <a:srgbClr val="000000"/>
                </a:solidFill>
                <a:latin typeface="Bebas Neue Bold"/>
              </a:rPr>
              <a:t>Documents</a:t>
            </a:r>
          </a:p>
        </p:txBody>
      </p:sp>
      <p:sp>
        <p:nvSpPr>
          <p:cNvPr id="15" name="TextBox 15"/>
          <p:cNvSpPr txBox="1"/>
          <p:nvPr/>
        </p:nvSpPr>
        <p:spPr>
          <a:xfrm>
            <a:off x="10515600" y="2431291"/>
            <a:ext cx="4537872" cy="1210588"/>
          </a:xfrm>
          <a:prstGeom prst="rect">
            <a:avLst/>
          </a:prstGeom>
        </p:spPr>
        <p:txBody>
          <a:bodyPr lIns="0" tIns="0" rIns="0" bIns="0" rtlCol="0" anchor="t">
            <a:spAutoFit/>
          </a:bodyPr>
          <a:lstStyle/>
          <a:p>
            <a:pPr>
              <a:lnSpc>
                <a:spcPts val="8968"/>
              </a:lnSpc>
            </a:pPr>
            <a:r>
              <a:rPr lang="en-US" sz="8968" dirty="0">
                <a:solidFill>
                  <a:srgbClr val="B91646"/>
                </a:solidFill>
                <a:latin typeface="Brittany Bold"/>
              </a:rPr>
              <a:t>Company</a:t>
            </a:r>
          </a:p>
        </p:txBody>
      </p:sp>
      <p:sp>
        <p:nvSpPr>
          <p:cNvPr id="16" name="TextBox 16"/>
          <p:cNvSpPr txBox="1"/>
          <p:nvPr/>
        </p:nvSpPr>
        <p:spPr>
          <a:xfrm>
            <a:off x="10515600" y="5495242"/>
            <a:ext cx="7152465" cy="2888163"/>
          </a:xfrm>
          <a:prstGeom prst="rect">
            <a:avLst/>
          </a:prstGeom>
        </p:spPr>
        <p:txBody>
          <a:bodyPr lIns="0" tIns="0" rIns="0" bIns="0" rtlCol="0" anchor="t">
            <a:spAutoFit/>
          </a:bodyPr>
          <a:lstStyle/>
          <a:p>
            <a:pPr>
              <a:lnSpc>
                <a:spcPts val="3839"/>
              </a:lnSpc>
            </a:pPr>
            <a:r>
              <a:rPr lang="en-US" sz="2399" dirty="0">
                <a:solidFill>
                  <a:srgbClr val="000000"/>
                </a:solidFill>
                <a:latin typeface="Poppins"/>
              </a:rPr>
              <a:t>To successfully work on the AppAttack team project, it is important to be aware of several required documents that differ depending on their purpose. These documents can be found in the AppAttack file section, and the directory can be viewed in the image on the left.</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04  </a:t>
            </a:r>
          </a:p>
        </p:txBody>
      </p:sp>
      <p:pic>
        <p:nvPicPr>
          <p:cNvPr id="3" name="Picture 2">
            <a:extLst>
              <a:ext uri="{FF2B5EF4-FFF2-40B4-BE49-F238E27FC236}">
                <a16:creationId xmlns:a16="http://schemas.microsoft.com/office/drawing/2014/main" id="{BE44C369-1EEA-8B67-F947-5A5EA03FA227}"/>
              </a:ext>
            </a:extLst>
          </p:cNvPr>
          <p:cNvPicPr>
            <a:picLocks noChangeAspect="1"/>
          </p:cNvPicPr>
          <p:nvPr/>
        </p:nvPicPr>
        <p:blipFill rotWithShape="1">
          <a:blip r:embed="rId2"/>
          <a:srcRect r="23887" b="26619"/>
          <a:stretch/>
        </p:blipFill>
        <p:spPr>
          <a:xfrm>
            <a:off x="1149564" y="2160011"/>
            <a:ext cx="8813316" cy="633628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94594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grpSp>
        <p:nvGrpSpPr>
          <p:cNvPr id="3" name="Group 3"/>
          <p:cNvGrpSpPr/>
          <p:nvPr/>
        </p:nvGrpSpPr>
        <p:grpSpPr>
          <a:xfrm>
            <a:off x="13079860" y="2010755"/>
            <a:ext cx="4179440" cy="6223634"/>
            <a:chOff x="0" y="0"/>
            <a:chExt cx="5511594" cy="8567131"/>
          </a:xfrm>
        </p:grpSpPr>
        <p:sp>
          <p:nvSpPr>
            <p:cNvPr id="4" name="Freeform 4"/>
            <p:cNvSpPr/>
            <p:nvPr/>
          </p:nvSpPr>
          <p:spPr>
            <a:xfrm>
              <a:off x="31750" y="31750"/>
              <a:ext cx="5448094" cy="8503631"/>
            </a:xfrm>
            <a:custGeom>
              <a:avLst/>
              <a:gdLst/>
              <a:ahLst/>
              <a:cxnLst/>
              <a:rect l="l" t="t" r="r" b="b"/>
              <a:pathLst>
                <a:path w="5448094" h="8503631">
                  <a:moveTo>
                    <a:pt x="5355384" y="8503631"/>
                  </a:moveTo>
                  <a:lnTo>
                    <a:pt x="92710" y="8503631"/>
                  </a:lnTo>
                  <a:cubicBezTo>
                    <a:pt x="41910" y="8503631"/>
                    <a:pt x="0" y="8461721"/>
                    <a:pt x="0" y="8410921"/>
                  </a:cubicBezTo>
                  <a:lnTo>
                    <a:pt x="0" y="92710"/>
                  </a:lnTo>
                  <a:cubicBezTo>
                    <a:pt x="0" y="41910"/>
                    <a:pt x="41910" y="0"/>
                    <a:pt x="92710" y="0"/>
                  </a:cubicBezTo>
                  <a:lnTo>
                    <a:pt x="5354114" y="0"/>
                  </a:lnTo>
                  <a:cubicBezTo>
                    <a:pt x="5404914" y="0"/>
                    <a:pt x="5446824" y="41910"/>
                    <a:pt x="5446824" y="92710"/>
                  </a:cubicBezTo>
                  <a:lnTo>
                    <a:pt x="5446824" y="8409651"/>
                  </a:lnTo>
                  <a:cubicBezTo>
                    <a:pt x="5448094" y="8461721"/>
                    <a:pt x="5406184" y="8503631"/>
                    <a:pt x="5355384" y="8503631"/>
                  </a:cubicBezTo>
                  <a:close/>
                </a:path>
              </a:pathLst>
            </a:custGeom>
            <a:solidFill>
              <a:srgbClr val="105652"/>
            </a:solidFill>
          </p:spPr>
        </p:sp>
        <p:sp>
          <p:nvSpPr>
            <p:cNvPr id="5" name="Freeform 5"/>
            <p:cNvSpPr/>
            <p:nvPr/>
          </p:nvSpPr>
          <p:spPr>
            <a:xfrm>
              <a:off x="0" y="0"/>
              <a:ext cx="5511594" cy="8567131"/>
            </a:xfrm>
            <a:custGeom>
              <a:avLst/>
              <a:gdLst/>
              <a:ahLst/>
              <a:cxnLst/>
              <a:rect l="l" t="t" r="r" b="b"/>
              <a:pathLst>
                <a:path w="5511594" h="8567131">
                  <a:moveTo>
                    <a:pt x="5387134" y="59690"/>
                  </a:moveTo>
                  <a:cubicBezTo>
                    <a:pt x="5422694" y="59690"/>
                    <a:pt x="5451904" y="88900"/>
                    <a:pt x="5451904" y="124460"/>
                  </a:cubicBezTo>
                  <a:lnTo>
                    <a:pt x="5451904" y="8442671"/>
                  </a:lnTo>
                  <a:cubicBezTo>
                    <a:pt x="5451904" y="8478231"/>
                    <a:pt x="5422694" y="8507441"/>
                    <a:pt x="5387134" y="8507441"/>
                  </a:cubicBezTo>
                  <a:lnTo>
                    <a:pt x="124460" y="8507441"/>
                  </a:lnTo>
                  <a:cubicBezTo>
                    <a:pt x="88900" y="8507441"/>
                    <a:pt x="59690" y="8478231"/>
                    <a:pt x="59690" y="8442671"/>
                  </a:cubicBezTo>
                  <a:lnTo>
                    <a:pt x="59690" y="124460"/>
                  </a:lnTo>
                  <a:cubicBezTo>
                    <a:pt x="59690" y="88900"/>
                    <a:pt x="88900" y="59690"/>
                    <a:pt x="124460" y="59690"/>
                  </a:cubicBezTo>
                  <a:lnTo>
                    <a:pt x="5387134" y="59690"/>
                  </a:lnTo>
                  <a:moveTo>
                    <a:pt x="5387134" y="0"/>
                  </a:moveTo>
                  <a:lnTo>
                    <a:pt x="124460" y="0"/>
                  </a:lnTo>
                  <a:cubicBezTo>
                    <a:pt x="55880" y="0"/>
                    <a:pt x="0" y="55880"/>
                    <a:pt x="0" y="124460"/>
                  </a:cubicBezTo>
                  <a:lnTo>
                    <a:pt x="0" y="8442671"/>
                  </a:lnTo>
                  <a:cubicBezTo>
                    <a:pt x="0" y="8511251"/>
                    <a:pt x="55880" y="8567131"/>
                    <a:pt x="124460" y="8567131"/>
                  </a:cubicBezTo>
                  <a:lnTo>
                    <a:pt x="5387134" y="8567131"/>
                  </a:lnTo>
                  <a:cubicBezTo>
                    <a:pt x="5455714" y="8567131"/>
                    <a:pt x="5511594" y="8511251"/>
                    <a:pt x="5511594" y="8442671"/>
                  </a:cubicBezTo>
                  <a:lnTo>
                    <a:pt x="5511594" y="124460"/>
                  </a:lnTo>
                  <a:cubicBezTo>
                    <a:pt x="5511594" y="55880"/>
                    <a:pt x="5455714" y="0"/>
                    <a:pt x="5387134" y="0"/>
                  </a:cubicBezTo>
                  <a:close/>
                </a:path>
              </a:pathLst>
            </a:custGeom>
            <a:solidFill>
              <a:srgbClr val="000000"/>
            </a:solidFill>
          </p:spPr>
        </p:sp>
      </p:grpSp>
      <p:grpSp>
        <p:nvGrpSpPr>
          <p:cNvPr id="6" name="Group 6"/>
          <p:cNvGrpSpPr/>
          <p:nvPr/>
        </p:nvGrpSpPr>
        <p:grpSpPr>
          <a:xfrm>
            <a:off x="8420602" y="1986678"/>
            <a:ext cx="4179440" cy="6223633"/>
            <a:chOff x="0" y="0"/>
            <a:chExt cx="5511594" cy="8567131"/>
          </a:xfrm>
        </p:grpSpPr>
        <p:sp>
          <p:nvSpPr>
            <p:cNvPr id="7" name="Freeform 7"/>
            <p:cNvSpPr/>
            <p:nvPr/>
          </p:nvSpPr>
          <p:spPr>
            <a:xfrm>
              <a:off x="31750" y="31750"/>
              <a:ext cx="5448094" cy="8503631"/>
            </a:xfrm>
            <a:custGeom>
              <a:avLst/>
              <a:gdLst/>
              <a:ahLst/>
              <a:cxnLst/>
              <a:rect l="l" t="t" r="r" b="b"/>
              <a:pathLst>
                <a:path w="5448094" h="8503631">
                  <a:moveTo>
                    <a:pt x="5355384" y="8503631"/>
                  </a:moveTo>
                  <a:lnTo>
                    <a:pt x="92710" y="8503631"/>
                  </a:lnTo>
                  <a:cubicBezTo>
                    <a:pt x="41910" y="8503631"/>
                    <a:pt x="0" y="8461721"/>
                    <a:pt x="0" y="8410921"/>
                  </a:cubicBezTo>
                  <a:lnTo>
                    <a:pt x="0" y="92710"/>
                  </a:lnTo>
                  <a:cubicBezTo>
                    <a:pt x="0" y="41910"/>
                    <a:pt x="41910" y="0"/>
                    <a:pt x="92710" y="0"/>
                  </a:cubicBezTo>
                  <a:lnTo>
                    <a:pt x="5354114" y="0"/>
                  </a:lnTo>
                  <a:cubicBezTo>
                    <a:pt x="5404914" y="0"/>
                    <a:pt x="5446824" y="41910"/>
                    <a:pt x="5446824" y="92710"/>
                  </a:cubicBezTo>
                  <a:lnTo>
                    <a:pt x="5446824" y="8409651"/>
                  </a:lnTo>
                  <a:cubicBezTo>
                    <a:pt x="5448094" y="8461721"/>
                    <a:pt x="5406184" y="8503631"/>
                    <a:pt x="5355384" y="8503631"/>
                  </a:cubicBezTo>
                  <a:close/>
                </a:path>
              </a:pathLst>
            </a:custGeom>
            <a:solidFill>
              <a:srgbClr val="B91646"/>
            </a:solidFill>
          </p:spPr>
        </p:sp>
        <p:sp>
          <p:nvSpPr>
            <p:cNvPr id="8" name="Freeform 8"/>
            <p:cNvSpPr/>
            <p:nvPr/>
          </p:nvSpPr>
          <p:spPr>
            <a:xfrm>
              <a:off x="0" y="0"/>
              <a:ext cx="5511594" cy="8567131"/>
            </a:xfrm>
            <a:custGeom>
              <a:avLst/>
              <a:gdLst/>
              <a:ahLst/>
              <a:cxnLst/>
              <a:rect l="l" t="t" r="r" b="b"/>
              <a:pathLst>
                <a:path w="5511594" h="8567131">
                  <a:moveTo>
                    <a:pt x="5387134" y="59690"/>
                  </a:moveTo>
                  <a:cubicBezTo>
                    <a:pt x="5422694" y="59690"/>
                    <a:pt x="5451904" y="88900"/>
                    <a:pt x="5451904" y="124460"/>
                  </a:cubicBezTo>
                  <a:lnTo>
                    <a:pt x="5451904" y="8442671"/>
                  </a:lnTo>
                  <a:cubicBezTo>
                    <a:pt x="5451904" y="8478231"/>
                    <a:pt x="5422694" y="8507441"/>
                    <a:pt x="5387134" y="8507441"/>
                  </a:cubicBezTo>
                  <a:lnTo>
                    <a:pt x="124460" y="8507441"/>
                  </a:lnTo>
                  <a:cubicBezTo>
                    <a:pt x="88900" y="8507441"/>
                    <a:pt x="59690" y="8478231"/>
                    <a:pt x="59690" y="8442671"/>
                  </a:cubicBezTo>
                  <a:lnTo>
                    <a:pt x="59690" y="124460"/>
                  </a:lnTo>
                  <a:cubicBezTo>
                    <a:pt x="59690" y="88900"/>
                    <a:pt x="88900" y="59690"/>
                    <a:pt x="124460" y="59690"/>
                  </a:cubicBezTo>
                  <a:lnTo>
                    <a:pt x="5387134" y="59690"/>
                  </a:lnTo>
                  <a:moveTo>
                    <a:pt x="5387134" y="0"/>
                  </a:moveTo>
                  <a:lnTo>
                    <a:pt x="124460" y="0"/>
                  </a:lnTo>
                  <a:cubicBezTo>
                    <a:pt x="55880" y="0"/>
                    <a:pt x="0" y="55880"/>
                    <a:pt x="0" y="124460"/>
                  </a:cubicBezTo>
                  <a:lnTo>
                    <a:pt x="0" y="8442671"/>
                  </a:lnTo>
                  <a:cubicBezTo>
                    <a:pt x="0" y="8511251"/>
                    <a:pt x="55880" y="8567131"/>
                    <a:pt x="124460" y="8567131"/>
                  </a:cubicBezTo>
                  <a:lnTo>
                    <a:pt x="5387134" y="8567131"/>
                  </a:lnTo>
                  <a:cubicBezTo>
                    <a:pt x="5455714" y="8567131"/>
                    <a:pt x="5511594" y="8511251"/>
                    <a:pt x="5511594" y="8442671"/>
                  </a:cubicBezTo>
                  <a:lnTo>
                    <a:pt x="5511594" y="124460"/>
                  </a:lnTo>
                  <a:cubicBezTo>
                    <a:pt x="5511594" y="55880"/>
                    <a:pt x="5455714" y="0"/>
                    <a:pt x="5387134" y="0"/>
                  </a:cubicBezTo>
                  <a:close/>
                </a:path>
              </a:pathLst>
            </a:custGeom>
            <a:solidFill>
              <a:srgbClr val="000000"/>
            </a:solidFill>
          </p:spPr>
        </p:sp>
      </p:grpSp>
      <p:grpSp>
        <p:nvGrpSpPr>
          <p:cNvPr id="9" name="Group 9"/>
          <p:cNvGrpSpPr/>
          <p:nvPr/>
        </p:nvGrpSpPr>
        <p:grpSpPr>
          <a:xfrm>
            <a:off x="13378473" y="2259841"/>
            <a:ext cx="3582213" cy="4446554"/>
            <a:chOff x="0" y="0"/>
            <a:chExt cx="4776284" cy="5928738"/>
          </a:xfrm>
        </p:grpSpPr>
        <p:pic>
          <p:nvPicPr>
            <p:cNvPr id="10" name="Picture 10"/>
            <p:cNvPicPr>
              <a:picLocks noChangeAspect="1"/>
            </p:cNvPicPr>
            <p:nvPr/>
          </p:nvPicPr>
          <p:blipFill>
            <a:blip r:embed="rId2"/>
            <a:srcRect l="23146" r="23146"/>
            <a:stretch>
              <a:fillRect/>
            </a:stretch>
          </p:blipFill>
          <p:spPr>
            <a:xfrm>
              <a:off x="0" y="0"/>
              <a:ext cx="4776284" cy="5928738"/>
            </a:xfrm>
            <a:prstGeom prst="rect">
              <a:avLst/>
            </a:prstGeom>
          </p:spPr>
        </p:pic>
      </p:grpSp>
      <p:grpSp>
        <p:nvGrpSpPr>
          <p:cNvPr id="11" name="Group 11"/>
          <p:cNvGrpSpPr/>
          <p:nvPr/>
        </p:nvGrpSpPr>
        <p:grpSpPr>
          <a:xfrm>
            <a:off x="8719216" y="2259841"/>
            <a:ext cx="3582213" cy="4446554"/>
            <a:chOff x="0" y="0"/>
            <a:chExt cx="4776284" cy="5928738"/>
          </a:xfrm>
        </p:grpSpPr>
        <p:pic>
          <p:nvPicPr>
            <p:cNvPr id="12" name="Picture 12"/>
            <p:cNvPicPr>
              <a:picLocks noChangeAspect="1"/>
            </p:cNvPicPr>
            <p:nvPr/>
          </p:nvPicPr>
          <p:blipFill>
            <a:blip r:embed="rId3"/>
            <a:srcRect l="23146" r="23146"/>
            <a:stretch>
              <a:fillRect/>
            </a:stretch>
          </p:blipFill>
          <p:spPr>
            <a:xfrm>
              <a:off x="0" y="0"/>
              <a:ext cx="4776284" cy="5928738"/>
            </a:xfrm>
            <a:prstGeom prst="rect">
              <a:avLst/>
            </a:prstGeom>
          </p:spPr>
        </p:pic>
      </p:grpSp>
      <p:sp>
        <p:nvSpPr>
          <p:cNvPr id="14" name="TextBox 14"/>
          <p:cNvSpPr txBox="1"/>
          <p:nvPr/>
        </p:nvSpPr>
        <p:spPr>
          <a:xfrm>
            <a:off x="1028700" y="3532154"/>
            <a:ext cx="6951695" cy="1771126"/>
          </a:xfrm>
          <a:prstGeom prst="rect">
            <a:avLst/>
          </a:prstGeom>
        </p:spPr>
        <p:txBody>
          <a:bodyPr lIns="0" tIns="0" rIns="0" bIns="0" rtlCol="0" anchor="t">
            <a:spAutoFit/>
          </a:bodyPr>
          <a:lstStyle/>
          <a:p>
            <a:pPr>
              <a:lnSpc>
                <a:spcPts val="15477"/>
              </a:lnSpc>
            </a:pPr>
            <a:r>
              <a:rPr lang="en-US" sz="12900" dirty="0">
                <a:solidFill>
                  <a:srgbClr val="000000"/>
                </a:solidFill>
                <a:latin typeface="Bebas Neue Bold"/>
              </a:rPr>
              <a:t>SELECTION</a:t>
            </a:r>
          </a:p>
        </p:txBody>
      </p:sp>
      <p:sp>
        <p:nvSpPr>
          <p:cNvPr id="15" name="TextBox 15"/>
          <p:cNvSpPr txBox="1"/>
          <p:nvPr/>
        </p:nvSpPr>
        <p:spPr>
          <a:xfrm>
            <a:off x="1028700" y="2431291"/>
            <a:ext cx="4537872" cy="1189827"/>
          </a:xfrm>
          <a:prstGeom prst="rect">
            <a:avLst/>
          </a:prstGeom>
        </p:spPr>
        <p:txBody>
          <a:bodyPr lIns="0" tIns="0" rIns="0" bIns="0" rtlCol="0" anchor="t">
            <a:spAutoFit/>
          </a:bodyPr>
          <a:lstStyle/>
          <a:p>
            <a:pPr>
              <a:lnSpc>
                <a:spcPts val="8968"/>
              </a:lnSpc>
            </a:pPr>
            <a:r>
              <a:rPr lang="en-US" sz="8968">
                <a:solidFill>
                  <a:srgbClr val="B91646"/>
                </a:solidFill>
                <a:latin typeface="Brittany Bold"/>
              </a:rPr>
              <a:t>Role</a:t>
            </a:r>
          </a:p>
        </p:txBody>
      </p:sp>
      <p:sp>
        <p:nvSpPr>
          <p:cNvPr id="16" name="TextBox 16"/>
          <p:cNvSpPr txBox="1"/>
          <p:nvPr/>
        </p:nvSpPr>
        <p:spPr>
          <a:xfrm>
            <a:off x="1028700" y="5303280"/>
            <a:ext cx="7277100" cy="3862789"/>
          </a:xfrm>
          <a:prstGeom prst="rect">
            <a:avLst/>
          </a:prstGeom>
        </p:spPr>
        <p:txBody>
          <a:bodyPr wrap="square" lIns="0" tIns="0" rIns="0" bIns="0" rtlCol="0" anchor="t">
            <a:spAutoFit/>
          </a:bodyPr>
          <a:lstStyle/>
          <a:p>
            <a:pPr>
              <a:lnSpc>
                <a:spcPts val="3839"/>
              </a:lnSpc>
            </a:pPr>
            <a:r>
              <a:rPr lang="en-US" sz="2399" dirty="0">
                <a:solidFill>
                  <a:srgbClr val="000000"/>
                </a:solidFill>
                <a:latin typeface="Poppins"/>
              </a:rPr>
              <a:t>The AppAttack team project has two primary roles available: the Secure Code Reviewer (SCR) and the Penetration Tester (PT). Depending on availability, there may also be some defined leadership roles available, but anyone can still take the lead in certain areas to achieve high grades. To delve deeper into the required skillsets for these roles, read on.</a:t>
            </a:r>
          </a:p>
        </p:txBody>
      </p:sp>
      <p:sp>
        <p:nvSpPr>
          <p:cNvPr id="17" name="TextBox 17"/>
          <p:cNvSpPr txBox="1"/>
          <p:nvPr/>
        </p:nvSpPr>
        <p:spPr>
          <a:xfrm>
            <a:off x="8719216" y="6963734"/>
            <a:ext cx="3582213" cy="1044575"/>
          </a:xfrm>
          <a:prstGeom prst="rect">
            <a:avLst/>
          </a:prstGeom>
        </p:spPr>
        <p:txBody>
          <a:bodyPr lIns="0" tIns="0" rIns="0" bIns="0" rtlCol="0" anchor="t">
            <a:spAutoFit/>
          </a:bodyPr>
          <a:lstStyle/>
          <a:p>
            <a:pPr algn="ctr">
              <a:lnSpc>
                <a:spcPts val="3999"/>
              </a:lnSpc>
            </a:pPr>
            <a:r>
              <a:rPr lang="en-US" sz="3999" dirty="0">
                <a:solidFill>
                  <a:srgbClr val="FBF3E4"/>
                </a:solidFill>
                <a:latin typeface="Bebas Neue Bold"/>
              </a:rPr>
              <a:t>SECURE CODE REVIEWER (SCR)</a:t>
            </a:r>
          </a:p>
        </p:txBody>
      </p:sp>
      <p:sp>
        <p:nvSpPr>
          <p:cNvPr id="18" name="TextBox 18"/>
          <p:cNvSpPr txBox="1"/>
          <p:nvPr/>
        </p:nvSpPr>
        <p:spPr>
          <a:xfrm>
            <a:off x="13378473" y="6977030"/>
            <a:ext cx="3582213" cy="1044575"/>
          </a:xfrm>
          <a:prstGeom prst="rect">
            <a:avLst/>
          </a:prstGeom>
        </p:spPr>
        <p:txBody>
          <a:bodyPr lIns="0" tIns="0" rIns="0" bIns="0" rtlCol="0" anchor="t">
            <a:spAutoFit/>
          </a:bodyPr>
          <a:lstStyle/>
          <a:p>
            <a:pPr algn="ctr">
              <a:lnSpc>
                <a:spcPts val="3999"/>
              </a:lnSpc>
            </a:pPr>
            <a:r>
              <a:rPr lang="en-US" sz="3999" dirty="0">
                <a:solidFill>
                  <a:srgbClr val="FBF3E4"/>
                </a:solidFill>
                <a:latin typeface="Bebas Neue Bold"/>
              </a:rPr>
              <a:t>PENETRATION TESTER</a:t>
            </a:r>
          </a:p>
          <a:p>
            <a:pPr algn="ctr">
              <a:lnSpc>
                <a:spcPts val="3999"/>
              </a:lnSpc>
            </a:pPr>
            <a:r>
              <a:rPr lang="en-US" sz="3999" dirty="0">
                <a:solidFill>
                  <a:srgbClr val="FBF3E4"/>
                </a:solidFill>
                <a:latin typeface="Bebas Neue Bold"/>
              </a:rPr>
              <a:t>(PT)</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05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3" name="TextBox 3"/>
          <p:cNvSpPr txBox="1"/>
          <p:nvPr/>
        </p:nvSpPr>
        <p:spPr>
          <a:xfrm>
            <a:off x="1028700" y="2663248"/>
            <a:ext cx="7152465" cy="819150"/>
          </a:xfrm>
          <a:prstGeom prst="rect">
            <a:avLst/>
          </a:prstGeom>
        </p:spPr>
        <p:txBody>
          <a:bodyPr lIns="0" tIns="0" rIns="0" bIns="0" rtlCol="0" anchor="t">
            <a:spAutoFit/>
          </a:bodyPr>
          <a:lstStyle/>
          <a:p>
            <a:pPr>
              <a:lnSpc>
                <a:spcPts val="6000"/>
              </a:lnSpc>
            </a:pPr>
            <a:r>
              <a:rPr lang="en-US" sz="6000" dirty="0">
                <a:solidFill>
                  <a:srgbClr val="B91646"/>
                </a:solidFill>
                <a:latin typeface="Bebas Neue Bold"/>
              </a:rPr>
              <a:t>SECURE CODE REVIEWER (SCR)</a:t>
            </a:r>
          </a:p>
        </p:txBody>
      </p:sp>
      <p:sp>
        <p:nvSpPr>
          <p:cNvPr id="4" name="TextBox 4"/>
          <p:cNvSpPr txBox="1"/>
          <p:nvPr/>
        </p:nvSpPr>
        <p:spPr>
          <a:xfrm>
            <a:off x="9539246" y="2663248"/>
            <a:ext cx="6726623" cy="819150"/>
          </a:xfrm>
          <a:prstGeom prst="rect">
            <a:avLst/>
          </a:prstGeom>
        </p:spPr>
        <p:txBody>
          <a:bodyPr lIns="0" tIns="0" rIns="0" bIns="0" rtlCol="0" anchor="t">
            <a:spAutoFit/>
          </a:bodyPr>
          <a:lstStyle/>
          <a:p>
            <a:pPr>
              <a:lnSpc>
                <a:spcPts val="6000"/>
              </a:lnSpc>
            </a:pPr>
            <a:r>
              <a:rPr lang="en-US" sz="6000">
                <a:solidFill>
                  <a:srgbClr val="105652"/>
                </a:solidFill>
                <a:latin typeface="Bebas Neue Bold"/>
              </a:rPr>
              <a:t>PENETRATION TESTER (PT)</a:t>
            </a:r>
          </a:p>
        </p:txBody>
      </p:sp>
      <p:sp>
        <p:nvSpPr>
          <p:cNvPr id="5" name="AutoShape 5"/>
          <p:cNvSpPr/>
          <p:nvPr/>
        </p:nvSpPr>
        <p:spPr>
          <a:xfrm rot="5400000">
            <a:off x="6111547" y="5124450"/>
            <a:ext cx="5131954" cy="0"/>
          </a:xfrm>
          <a:prstGeom prst="line">
            <a:avLst/>
          </a:prstGeom>
          <a:ln w="19050" cap="flat">
            <a:solidFill>
              <a:srgbClr val="000000"/>
            </a:solidFill>
            <a:prstDash val="solid"/>
            <a:headEnd type="none" w="sm" len="sm"/>
            <a:tailEnd type="none" w="sm" len="sm"/>
          </a:ln>
        </p:spPr>
      </p:sp>
      <p:sp>
        <p:nvSpPr>
          <p:cNvPr id="6" name="TextBox 6"/>
          <p:cNvSpPr txBox="1"/>
          <p:nvPr/>
        </p:nvSpPr>
        <p:spPr>
          <a:xfrm>
            <a:off x="1006924" y="3586166"/>
            <a:ext cx="7152470" cy="4478214"/>
          </a:xfrm>
          <a:prstGeom prst="rect">
            <a:avLst/>
          </a:prstGeom>
        </p:spPr>
        <p:txBody>
          <a:bodyPr lIns="0" tIns="0" rIns="0" bIns="0" rtlCol="0" anchor="t">
            <a:spAutoFit/>
          </a:bodyPr>
          <a:lstStyle/>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Secure Code Reviewer (SCR) requires a robust comprehension of programming languages, such as </a:t>
            </a:r>
            <a:r>
              <a:rPr lang="en-US" sz="2200" dirty="0">
                <a:latin typeface="Poppins" panose="00000500000000000000" pitchFamily="2" charset="0"/>
                <a:cs typeface="Poppins" panose="00000500000000000000" pitchFamily="2" charset="0"/>
              </a:rPr>
              <a:t>Ruby(ruby on rails) and AngularJS</a:t>
            </a:r>
            <a:r>
              <a:rPr lang="en-US" sz="2200" b="0" i="0" dirty="0">
                <a:effectLst/>
                <a:latin typeface="Poppins" panose="00000500000000000000" pitchFamily="2" charset="0"/>
                <a:cs typeface="Poppins" panose="00000500000000000000" pitchFamily="2" charset="0"/>
              </a:rPr>
              <a:t>.</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In-depth knowledge of common software vulnerabilities, detecting and preventing them is crucial for SCR.</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SCR must possess excellent analytical and problem-solving skills.</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SCR should be able to work independently as well as part of a team.</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Strong communication and documentation skills are essential for SCR.</a:t>
            </a:r>
          </a:p>
          <a:p>
            <a:pPr algn="just">
              <a:lnSpc>
                <a:spcPts val="3519"/>
              </a:lnSpc>
            </a:pPr>
            <a:endParaRPr lang="en-US" sz="2199" dirty="0">
              <a:solidFill>
                <a:srgbClr val="000000"/>
              </a:solidFill>
              <a:latin typeface="Poppins"/>
            </a:endParaRPr>
          </a:p>
        </p:txBody>
      </p:sp>
      <p:sp>
        <p:nvSpPr>
          <p:cNvPr id="7" name="TextBox 7"/>
          <p:cNvSpPr txBox="1"/>
          <p:nvPr/>
        </p:nvSpPr>
        <p:spPr>
          <a:xfrm>
            <a:off x="9539246" y="3604607"/>
            <a:ext cx="7720054" cy="3724096"/>
          </a:xfrm>
          <a:prstGeom prst="rect">
            <a:avLst/>
          </a:prstGeom>
        </p:spPr>
        <p:txBody>
          <a:bodyPr lIns="0" tIns="0" rIns="0" bIns="0" rtlCol="0" anchor="t">
            <a:spAutoFit/>
          </a:bodyPr>
          <a:lstStyle/>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A Penetration Tester (PT) requires knowledge of various operating systems and network architectures, as well as common security threats and attack techniques.</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PTs must be proficient in using tools to identify vulnerabilities and exploit them to gain unauthorized access.</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Strong problem-solving skills are essential for PTs, and they should be able to work well under pressure.</a:t>
            </a:r>
          </a:p>
          <a:p>
            <a:pPr algn="l">
              <a:buFont typeface="Arial" panose="020B0604020202020204" pitchFamily="34" charset="0"/>
              <a:buChar char="•"/>
            </a:pPr>
            <a:r>
              <a:rPr lang="en-US" sz="2200" b="0" i="0" dirty="0">
                <a:effectLst/>
                <a:latin typeface="Poppins" panose="00000500000000000000" pitchFamily="2" charset="0"/>
                <a:cs typeface="Poppins" panose="00000500000000000000" pitchFamily="2" charset="0"/>
              </a:rPr>
              <a:t>Excellent communication and documentation abilities are also important for </a:t>
            </a:r>
            <a:r>
              <a:rPr lang="en-US" sz="2200" b="0" i="0" dirty="0" err="1">
                <a:effectLst/>
                <a:latin typeface="Poppins" panose="00000500000000000000" pitchFamily="2" charset="0"/>
                <a:cs typeface="Poppins" panose="00000500000000000000" pitchFamily="2" charset="0"/>
              </a:rPr>
              <a:t>PTs.</a:t>
            </a:r>
            <a:endParaRPr lang="en-US" sz="2200" b="0" i="0" dirty="0">
              <a:effectLst/>
              <a:latin typeface="Poppins" panose="00000500000000000000" pitchFamily="2" charset="0"/>
              <a:cs typeface="Poppins" panose="00000500000000000000" pitchFamily="2" charset="0"/>
            </a:endParaRPr>
          </a:p>
        </p:txBody>
      </p:sp>
      <p:grpSp>
        <p:nvGrpSpPr>
          <p:cNvPr id="8" name="Group 8"/>
          <p:cNvGrpSpPr/>
          <p:nvPr/>
        </p:nvGrpSpPr>
        <p:grpSpPr>
          <a:xfrm>
            <a:off x="1028700" y="7964760"/>
            <a:ext cx="3006376" cy="781940"/>
            <a:chOff x="0" y="0"/>
            <a:chExt cx="4008501" cy="1042587"/>
          </a:xfrm>
        </p:grpSpPr>
        <p:grpSp>
          <p:nvGrpSpPr>
            <p:cNvPr id="9" name="Group 9"/>
            <p:cNvGrpSpPr/>
            <p:nvPr/>
          </p:nvGrpSpPr>
          <p:grpSpPr>
            <a:xfrm>
              <a:off x="0" y="0"/>
              <a:ext cx="4008501" cy="1042587"/>
              <a:chOff x="0" y="0"/>
              <a:chExt cx="3964627" cy="1031175"/>
            </a:xfrm>
          </p:grpSpPr>
          <p:sp>
            <p:nvSpPr>
              <p:cNvPr id="10" name="Freeform 10"/>
              <p:cNvSpPr/>
              <p:nvPr/>
            </p:nvSpPr>
            <p:spPr>
              <a:xfrm>
                <a:off x="31750" y="31750"/>
                <a:ext cx="3901127" cy="967675"/>
              </a:xfrm>
              <a:custGeom>
                <a:avLst/>
                <a:gdLst/>
                <a:ahLst/>
                <a:cxnLst/>
                <a:rect l="l" t="t" r="r" b="b"/>
                <a:pathLst>
                  <a:path w="3901127" h="967675">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B91646"/>
              </a:solidFill>
            </p:spPr>
          </p:sp>
          <p:sp>
            <p:nvSpPr>
              <p:cNvPr id="11" name="Freeform 11"/>
              <p:cNvSpPr/>
              <p:nvPr/>
            </p:nvSpPr>
            <p:spPr>
              <a:xfrm>
                <a:off x="0" y="0"/>
                <a:ext cx="3964627" cy="1031175"/>
              </a:xfrm>
              <a:custGeom>
                <a:avLst/>
                <a:gdLst/>
                <a:ahLst/>
                <a:cxnLst/>
                <a:rect l="l" t="t" r="r" b="b"/>
                <a:pathLst>
                  <a:path w="3964627" h="1031175">
                    <a:moveTo>
                      <a:pt x="3840167" y="59690"/>
                    </a:moveTo>
                    <a:cubicBezTo>
                      <a:pt x="3875727" y="59690"/>
                      <a:pt x="3904936" y="88900"/>
                      <a:pt x="3904936" y="124460"/>
                    </a:cubicBezTo>
                    <a:lnTo>
                      <a:pt x="3904936" y="906715"/>
                    </a:lnTo>
                    <a:cubicBezTo>
                      <a:pt x="3904936"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sp>
          <p:nvSpPr>
            <p:cNvPr id="12" name="TextBox 12"/>
            <p:cNvSpPr txBox="1"/>
            <p:nvPr/>
          </p:nvSpPr>
          <p:spPr>
            <a:xfrm>
              <a:off x="371715" y="158762"/>
              <a:ext cx="3264813" cy="698077"/>
            </a:xfrm>
            <a:prstGeom prst="rect">
              <a:avLst/>
            </a:prstGeom>
          </p:spPr>
          <p:txBody>
            <a:bodyPr lIns="0" tIns="0" rIns="0" bIns="0" rtlCol="0" anchor="t">
              <a:spAutoFit/>
            </a:bodyPr>
            <a:lstStyle/>
            <a:p>
              <a:pPr algn="ctr">
                <a:lnSpc>
                  <a:spcPts val="4480"/>
                </a:lnSpc>
              </a:pPr>
              <a:r>
                <a:rPr lang="en-US" sz="3200" spc="1280" dirty="0">
                  <a:solidFill>
                    <a:srgbClr val="FBF3E4"/>
                  </a:solidFill>
                  <a:latin typeface="Bebas Neue Bold"/>
                </a:rPr>
                <a:t>more</a:t>
              </a:r>
            </a:p>
          </p:txBody>
        </p:sp>
      </p:grpSp>
      <p:grpSp>
        <p:nvGrpSpPr>
          <p:cNvPr id="13" name="Group 13"/>
          <p:cNvGrpSpPr/>
          <p:nvPr/>
        </p:nvGrpSpPr>
        <p:grpSpPr>
          <a:xfrm>
            <a:off x="9539246" y="7988836"/>
            <a:ext cx="3006376" cy="781940"/>
            <a:chOff x="0" y="0"/>
            <a:chExt cx="4008501" cy="1042587"/>
          </a:xfrm>
        </p:grpSpPr>
        <p:grpSp>
          <p:nvGrpSpPr>
            <p:cNvPr id="14" name="Group 14"/>
            <p:cNvGrpSpPr/>
            <p:nvPr/>
          </p:nvGrpSpPr>
          <p:grpSpPr>
            <a:xfrm>
              <a:off x="0" y="0"/>
              <a:ext cx="4008501" cy="1042587"/>
              <a:chOff x="0" y="0"/>
              <a:chExt cx="3964627" cy="1031175"/>
            </a:xfrm>
          </p:grpSpPr>
          <p:sp>
            <p:nvSpPr>
              <p:cNvPr id="15" name="Freeform 15"/>
              <p:cNvSpPr/>
              <p:nvPr/>
            </p:nvSpPr>
            <p:spPr>
              <a:xfrm>
                <a:off x="31750" y="31750"/>
                <a:ext cx="3901127" cy="967675"/>
              </a:xfrm>
              <a:custGeom>
                <a:avLst/>
                <a:gdLst/>
                <a:ahLst/>
                <a:cxnLst/>
                <a:rect l="l" t="t" r="r" b="b"/>
                <a:pathLst>
                  <a:path w="3901127" h="967675">
                    <a:moveTo>
                      <a:pt x="3808417" y="967675"/>
                    </a:moveTo>
                    <a:lnTo>
                      <a:pt x="92710" y="967675"/>
                    </a:lnTo>
                    <a:cubicBezTo>
                      <a:pt x="41910" y="967675"/>
                      <a:pt x="0" y="925765"/>
                      <a:pt x="0" y="874965"/>
                    </a:cubicBezTo>
                    <a:lnTo>
                      <a:pt x="0" y="92710"/>
                    </a:lnTo>
                    <a:cubicBezTo>
                      <a:pt x="0" y="41910"/>
                      <a:pt x="41910" y="0"/>
                      <a:pt x="92710" y="0"/>
                    </a:cubicBezTo>
                    <a:lnTo>
                      <a:pt x="3807147" y="0"/>
                    </a:lnTo>
                    <a:cubicBezTo>
                      <a:pt x="3857947" y="0"/>
                      <a:pt x="3899857" y="41910"/>
                      <a:pt x="3899857" y="92710"/>
                    </a:cubicBezTo>
                    <a:lnTo>
                      <a:pt x="3899857" y="873695"/>
                    </a:lnTo>
                    <a:cubicBezTo>
                      <a:pt x="3901127" y="925765"/>
                      <a:pt x="3859217" y="967675"/>
                      <a:pt x="3808417" y="967675"/>
                    </a:cubicBezTo>
                    <a:close/>
                  </a:path>
                </a:pathLst>
              </a:custGeom>
              <a:solidFill>
                <a:srgbClr val="105652"/>
              </a:solidFill>
            </p:spPr>
          </p:sp>
          <p:sp>
            <p:nvSpPr>
              <p:cNvPr id="16" name="Freeform 16"/>
              <p:cNvSpPr/>
              <p:nvPr/>
            </p:nvSpPr>
            <p:spPr>
              <a:xfrm>
                <a:off x="0" y="0"/>
                <a:ext cx="3964627" cy="1031175"/>
              </a:xfrm>
              <a:custGeom>
                <a:avLst/>
                <a:gdLst/>
                <a:ahLst/>
                <a:cxnLst/>
                <a:rect l="l" t="t" r="r" b="b"/>
                <a:pathLst>
                  <a:path w="3964627" h="1031175">
                    <a:moveTo>
                      <a:pt x="3840167" y="59690"/>
                    </a:moveTo>
                    <a:cubicBezTo>
                      <a:pt x="3875727" y="59690"/>
                      <a:pt x="3904936" y="88900"/>
                      <a:pt x="3904936" y="124460"/>
                    </a:cubicBezTo>
                    <a:lnTo>
                      <a:pt x="3904936" y="906715"/>
                    </a:lnTo>
                    <a:cubicBezTo>
                      <a:pt x="3904936" y="942275"/>
                      <a:pt x="3875727" y="971485"/>
                      <a:pt x="3840167" y="971485"/>
                    </a:cubicBezTo>
                    <a:lnTo>
                      <a:pt x="124460" y="971485"/>
                    </a:lnTo>
                    <a:cubicBezTo>
                      <a:pt x="88900" y="971485"/>
                      <a:pt x="59690" y="942275"/>
                      <a:pt x="59690" y="906715"/>
                    </a:cubicBezTo>
                    <a:lnTo>
                      <a:pt x="59690" y="124460"/>
                    </a:lnTo>
                    <a:cubicBezTo>
                      <a:pt x="59690" y="88900"/>
                      <a:pt x="88900" y="59690"/>
                      <a:pt x="124460" y="59690"/>
                    </a:cubicBezTo>
                    <a:lnTo>
                      <a:pt x="3840167" y="59690"/>
                    </a:lnTo>
                    <a:moveTo>
                      <a:pt x="3840167" y="0"/>
                    </a:moveTo>
                    <a:lnTo>
                      <a:pt x="124460" y="0"/>
                    </a:lnTo>
                    <a:cubicBezTo>
                      <a:pt x="55880" y="0"/>
                      <a:pt x="0" y="55880"/>
                      <a:pt x="0" y="124460"/>
                    </a:cubicBezTo>
                    <a:lnTo>
                      <a:pt x="0" y="906715"/>
                    </a:lnTo>
                    <a:cubicBezTo>
                      <a:pt x="0" y="975295"/>
                      <a:pt x="55880" y="1031175"/>
                      <a:pt x="124460" y="1031175"/>
                    </a:cubicBezTo>
                    <a:lnTo>
                      <a:pt x="3840167" y="1031175"/>
                    </a:lnTo>
                    <a:cubicBezTo>
                      <a:pt x="3908747" y="1031175"/>
                      <a:pt x="3964627" y="975295"/>
                      <a:pt x="3964627" y="906715"/>
                    </a:cubicBezTo>
                    <a:lnTo>
                      <a:pt x="3964627" y="124460"/>
                    </a:lnTo>
                    <a:cubicBezTo>
                      <a:pt x="3964627" y="55880"/>
                      <a:pt x="3908747" y="0"/>
                      <a:pt x="3840167" y="0"/>
                    </a:cubicBezTo>
                    <a:close/>
                  </a:path>
                </a:pathLst>
              </a:custGeom>
              <a:solidFill>
                <a:srgbClr val="000000"/>
              </a:solidFill>
            </p:spPr>
          </p:sp>
        </p:grpSp>
        <p:sp>
          <p:nvSpPr>
            <p:cNvPr id="17" name="TextBox 17"/>
            <p:cNvSpPr txBox="1"/>
            <p:nvPr/>
          </p:nvSpPr>
          <p:spPr>
            <a:xfrm>
              <a:off x="371715" y="158762"/>
              <a:ext cx="3264813" cy="698077"/>
            </a:xfrm>
            <a:prstGeom prst="rect">
              <a:avLst/>
            </a:prstGeom>
          </p:spPr>
          <p:txBody>
            <a:bodyPr lIns="0" tIns="0" rIns="0" bIns="0" rtlCol="0" anchor="t">
              <a:spAutoFit/>
            </a:bodyPr>
            <a:lstStyle/>
            <a:p>
              <a:pPr algn="ctr">
                <a:lnSpc>
                  <a:spcPts val="4480"/>
                </a:lnSpc>
              </a:pPr>
              <a:r>
                <a:rPr lang="en-US" sz="3200" spc="1280" dirty="0">
                  <a:solidFill>
                    <a:srgbClr val="FBF3E4"/>
                  </a:solidFill>
                  <a:latin typeface="Bebas Neue Bold"/>
                </a:rPr>
                <a:t>more</a:t>
              </a:r>
            </a:p>
          </p:txBody>
        </p:sp>
      </p:grpSp>
      <p:grpSp>
        <p:nvGrpSpPr>
          <p:cNvPr id="22" name="Group 15">
            <a:extLst>
              <a:ext uri="{FF2B5EF4-FFF2-40B4-BE49-F238E27FC236}">
                <a16:creationId xmlns:a16="http://schemas.microsoft.com/office/drawing/2014/main" id="{01DBFF09-A6BB-7869-36B1-DB13760906AB}"/>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AABD7019-0991-9DED-C780-1139CD855FAF}"/>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4321786A-0DF1-57FC-F63D-173899EFF72F}"/>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TextBox 14">
            <a:extLst>
              <a:ext uri="{FF2B5EF4-FFF2-40B4-BE49-F238E27FC236}">
                <a16:creationId xmlns:a16="http://schemas.microsoft.com/office/drawing/2014/main" id="{50ED602B-2260-0144-B40A-8FFDF232E986}"/>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06  </a:t>
            </a:r>
          </a:p>
        </p:txBody>
      </p:sp>
      <p:grpSp>
        <p:nvGrpSpPr>
          <p:cNvPr id="2" name="Group 8">
            <a:extLst>
              <a:ext uri="{FF2B5EF4-FFF2-40B4-BE49-F238E27FC236}">
                <a16:creationId xmlns:a16="http://schemas.microsoft.com/office/drawing/2014/main" id="{C351DA27-85CF-EAEC-4634-96A54CF802F0}"/>
              </a:ext>
            </a:extLst>
          </p:cNvPr>
          <p:cNvGrpSpPr/>
          <p:nvPr/>
        </p:nvGrpSpPr>
        <p:grpSpPr>
          <a:xfrm>
            <a:off x="16981873" y="1121493"/>
            <a:ext cx="277427" cy="277427"/>
            <a:chOff x="0" y="0"/>
            <a:chExt cx="6350000" cy="6350000"/>
          </a:xfrm>
        </p:grpSpPr>
        <p:sp>
          <p:nvSpPr>
            <p:cNvPr id="18" name="Freeform 9">
              <a:extLst>
                <a:ext uri="{FF2B5EF4-FFF2-40B4-BE49-F238E27FC236}">
                  <a16:creationId xmlns:a16="http://schemas.microsoft.com/office/drawing/2014/main" id="{B473E86A-4781-65E9-058F-C732BCF4B852}"/>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9" name="Group 10">
            <a:extLst>
              <a:ext uri="{FF2B5EF4-FFF2-40B4-BE49-F238E27FC236}">
                <a16:creationId xmlns:a16="http://schemas.microsoft.com/office/drawing/2014/main" id="{205A0513-E0F4-A0AB-8056-5EC613F5295D}"/>
              </a:ext>
            </a:extLst>
          </p:cNvPr>
          <p:cNvGrpSpPr/>
          <p:nvPr/>
        </p:nvGrpSpPr>
        <p:grpSpPr>
          <a:xfrm>
            <a:off x="16575495" y="1121493"/>
            <a:ext cx="277427" cy="277427"/>
            <a:chOff x="0" y="0"/>
            <a:chExt cx="6350000" cy="6350000"/>
          </a:xfrm>
        </p:grpSpPr>
        <p:sp>
          <p:nvSpPr>
            <p:cNvPr id="20" name="Freeform 11">
              <a:extLst>
                <a:ext uri="{FF2B5EF4-FFF2-40B4-BE49-F238E27FC236}">
                  <a16:creationId xmlns:a16="http://schemas.microsoft.com/office/drawing/2014/main" id="{E28BD175-86EE-7E60-A055-EEA5259766A0}"/>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21" name="Group 12">
            <a:extLst>
              <a:ext uri="{FF2B5EF4-FFF2-40B4-BE49-F238E27FC236}">
                <a16:creationId xmlns:a16="http://schemas.microsoft.com/office/drawing/2014/main" id="{957808CC-44A8-4A54-11B6-6CDF1C0D20C0}"/>
              </a:ext>
            </a:extLst>
          </p:cNvPr>
          <p:cNvGrpSpPr/>
          <p:nvPr/>
        </p:nvGrpSpPr>
        <p:grpSpPr>
          <a:xfrm>
            <a:off x="16169118" y="1121493"/>
            <a:ext cx="277427" cy="277427"/>
            <a:chOff x="0" y="0"/>
            <a:chExt cx="6350000" cy="6350000"/>
          </a:xfrm>
        </p:grpSpPr>
        <p:sp>
          <p:nvSpPr>
            <p:cNvPr id="27" name="Freeform 13">
              <a:extLst>
                <a:ext uri="{FF2B5EF4-FFF2-40B4-BE49-F238E27FC236}">
                  <a16:creationId xmlns:a16="http://schemas.microsoft.com/office/drawing/2014/main" id="{B7B48540-BD55-4A7B-B735-35B56D4299D7}"/>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10479962" y="3408068"/>
            <a:ext cx="6951695" cy="1762406"/>
          </a:xfrm>
          <a:prstGeom prst="rect">
            <a:avLst/>
          </a:prstGeom>
        </p:spPr>
        <p:txBody>
          <a:bodyPr lIns="0" tIns="0" rIns="0" bIns="0" rtlCol="0" anchor="t">
            <a:spAutoFit/>
          </a:bodyPr>
          <a:lstStyle/>
          <a:p>
            <a:pPr>
              <a:lnSpc>
                <a:spcPts val="15477"/>
              </a:lnSpc>
            </a:pPr>
            <a:r>
              <a:rPr lang="en-US" sz="12500" dirty="0">
                <a:solidFill>
                  <a:srgbClr val="000000"/>
                </a:solidFill>
                <a:latin typeface="Bebas Neue Bold"/>
              </a:rPr>
              <a:t>Tasks to DO</a:t>
            </a:r>
          </a:p>
        </p:txBody>
      </p:sp>
      <p:sp>
        <p:nvSpPr>
          <p:cNvPr id="15" name="TextBox 15"/>
          <p:cNvSpPr txBox="1"/>
          <p:nvPr/>
        </p:nvSpPr>
        <p:spPr>
          <a:xfrm>
            <a:off x="10515600" y="2336067"/>
            <a:ext cx="4537872" cy="1210588"/>
          </a:xfrm>
          <a:prstGeom prst="rect">
            <a:avLst/>
          </a:prstGeom>
        </p:spPr>
        <p:txBody>
          <a:bodyPr lIns="0" tIns="0" rIns="0" bIns="0" rtlCol="0" anchor="t">
            <a:spAutoFit/>
          </a:bodyPr>
          <a:lstStyle/>
          <a:p>
            <a:pPr>
              <a:lnSpc>
                <a:spcPts val="8968"/>
              </a:lnSpc>
            </a:pPr>
            <a:r>
              <a:rPr lang="en-US" sz="8968" dirty="0">
                <a:solidFill>
                  <a:srgbClr val="B91646"/>
                </a:solidFill>
                <a:latin typeface="Brittany Bold"/>
              </a:rPr>
              <a:t>Ontrack</a:t>
            </a:r>
          </a:p>
        </p:txBody>
      </p:sp>
      <p:sp>
        <p:nvSpPr>
          <p:cNvPr id="16" name="TextBox 16"/>
          <p:cNvSpPr txBox="1"/>
          <p:nvPr/>
        </p:nvSpPr>
        <p:spPr>
          <a:xfrm>
            <a:off x="10515600" y="5043854"/>
            <a:ext cx="7239000" cy="3368358"/>
          </a:xfrm>
          <a:prstGeom prst="rect">
            <a:avLst/>
          </a:prstGeom>
        </p:spPr>
        <p:txBody>
          <a:bodyPr wrap="square" lIns="0" tIns="0" rIns="0" bIns="0" rtlCol="0" anchor="t">
            <a:spAutoFit/>
          </a:bodyPr>
          <a:lstStyle/>
          <a:p>
            <a:pPr>
              <a:lnSpc>
                <a:spcPts val="3839"/>
              </a:lnSpc>
            </a:pPr>
            <a:r>
              <a:rPr lang="en-US" sz="2200" dirty="0">
                <a:solidFill>
                  <a:srgbClr val="000000"/>
                </a:solidFill>
                <a:latin typeface="Poppins"/>
              </a:rPr>
              <a:t>To ensure optimal productivity within the company, completing tasks on time should be given priority. This requires effective communication with team members and seeking assistance, when necessary, while also gathering relevant evidence as needed. Ultimately, meeting task deadlines is critical to avoiding any negative impacts on your results.</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07  </a:t>
            </a:r>
          </a:p>
        </p:txBody>
      </p:sp>
      <p:pic>
        <p:nvPicPr>
          <p:cNvPr id="6" name="Picture 5">
            <a:extLst>
              <a:ext uri="{FF2B5EF4-FFF2-40B4-BE49-F238E27FC236}">
                <a16:creationId xmlns:a16="http://schemas.microsoft.com/office/drawing/2014/main" id="{4026BF71-2B9C-41E8-12D2-9FDF000BD8DD}"/>
              </a:ext>
            </a:extLst>
          </p:cNvPr>
          <p:cNvPicPr>
            <a:picLocks noChangeAspect="1"/>
          </p:cNvPicPr>
          <p:nvPr/>
        </p:nvPicPr>
        <p:blipFill>
          <a:blip r:embed="rId2"/>
          <a:stretch>
            <a:fillRect/>
          </a:stretch>
        </p:blipFill>
        <p:spPr>
          <a:xfrm>
            <a:off x="838200" y="2336067"/>
            <a:ext cx="9411195" cy="6096000"/>
          </a:xfrm>
          <a:prstGeom prst="rect">
            <a:avLst/>
          </a:prstGeom>
        </p:spPr>
      </p:pic>
    </p:spTree>
    <p:extLst>
      <p:ext uri="{BB962C8B-B14F-4D97-AF65-F5344CB8AC3E}">
        <p14:creationId xmlns:p14="http://schemas.microsoft.com/office/powerpoint/2010/main" val="88069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sp>
        <p:nvSpPr>
          <p:cNvPr id="14" name="TextBox 14"/>
          <p:cNvSpPr txBox="1"/>
          <p:nvPr/>
        </p:nvSpPr>
        <p:spPr>
          <a:xfrm>
            <a:off x="1028700" y="3212594"/>
            <a:ext cx="6951695" cy="1771126"/>
          </a:xfrm>
          <a:prstGeom prst="rect">
            <a:avLst/>
          </a:prstGeom>
        </p:spPr>
        <p:txBody>
          <a:bodyPr lIns="0" tIns="0" rIns="0" bIns="0" rtlCol="0" anchor="t">
            <a:spAutoFit/>
          </a:bodyPr>
          <a:lstStyle/>
          <a:p>
            <a:pPr>
              <a:lnSpc>
                <a:spcPts val="15477"/>
              </a:lnSpc>
            </a:pPr>
            <a:r>
              <a:rPr lang="en-US" sz="12900" dirty="0">
                <a:solidFill>
                  <a:srgbClr val="000000"/>
                </a:solidFill>
                <a:latin typeface="Bebas Neue Bold"/>
              </a:rPr>
              <a:t>collection</a:t>
            </a:r>
          </a:p>
        </p:txBody>
      </p:sp>
      <p:sp>
        <p:nvSpPr>
          <p:cNvPr id="15" name="TextBox 15"/>
          <p:cNvSpPr txBox="1"/>
          <p:nvPr/>
        </p:nvSpPr>
        <p:spPr>
          <a:xfrm>
            <a:off x="1028700" y="2431291"/>
            <a:ext cx="4537872" cy="1210588"/>
          </a:xfrm>
          <a:prstGeom prst="rect">
            <a:avLst/>
          </a:prstGeom>
        </p:spPr>
        <p:txBody>
          <a:bodyPr lIns="0" tIns="0" rIns="0" bIns="0" rtlCol="0" anchor="t">
            <a:spAutoFit/>
          </a:bodyPr>
          <a:lstStyle/>
          <a:p>
            <a:pPr>
              <a:lnSpc>
                <a:spcPts val="8968"/>
              </a:lnSpc>
            </a:pPr>
            <a:r>
              <a:rPr lang="en-US" sz="8968" dirty="0">
                <a:solidFill>
                  <a:srgbClr val="B91646"/>
                </a:solidFill>
                <a:latin typeface="Brittany Bold"/>
              </a:rPr>
              <a:t>Evidence </a:t>
            </a:r>
          </a:p>
        </p:txBody>
      </p:sp>
      <p:sp>
        <p:nvSpPr>
          <p:cNvPr id="16" name="TextBox 16"/>
          <p:cNvSpPr txBox="1"/>
          <p:nvPr/>
        </p:nvSpPr>
        <p:spPr>
          <a:xfrm>
            <a:off x="1028700" y="4974772"/>
            <a:ext cx="7277100" cy="4350102"/>
          </a:xfrm>
          <a:prstGeom prst="rect">
            <a:avLst/>
          </a:prstGeom>
        </p:spPr>
        <p:txBody>
          <a:bodyPr wrap="square" lIns="0" tIns="0" rIns="0" bIns="0" rtlCol="0" anchor="t">
            <a:spAutoFit/>
          </a:bodyPr>
          <a:lstStyle/>
          <a:p>
            <a:pPr>
              <a:lnSpc>
                <a:spcPts val="3839"/>
              </a:lnSpc>
            </a:pPr>
            <a:r>
              <a:rPr lang="en-US" sz="2399" dirty="0">
                <a:solidFill>
                  <a:srgbClr val="000000"/>
                </a:solidFill>
                <a:latin typeface="Poppins"/>
              </a:rPr>
              <a:t>To gather evidence effectively, team members must keep a detailed record of their activities, including meetings attended, participation in team calls, creating documentation and reports, addressing technical issues, and more. This record should be maintained using the provided log sheet template and capturing relevant evidences, which should include the amount of time spent on each task.</a:t>
            </a:r>
          </a:p>
        </p:txBody>
      </p:sp>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08  </a:t>
            </a:r>
          </a:p>
        </p:txBody>
      </p:sp>
      <p:pic>
        <p:nvPicPr>
          <p:cNvPr id="20" name="Picture 19">
            <a:extLst>
              <a:ext uri="{FF2B5EF4-FFF2-40B4-BE49-F238E27FC236}">
                <a16:creationId xmlns:a16="http://schemas.microsoft.com/office/drawing/2014/main" id="{F4CC1C87-7D07-35BE-051F-3AB692598543}"/>
              </a:ext>
            </a:extLst>
          </p:cNvPr>
          <p:cNvPicPr>
            <a:picLocks noChangeAspect="1"/>
          </p:cNvPicPr>
          <p:nvPr/>
        </p:nvPicPr>
        <p:blipFill rotWithShape="1">
          <a:blip r:embed="rId2"/>
          <a:srcRect t="6218" b="11386"/>
          <a:stretch/>
        </p:blipFill>
        <p:spPr>
          <a:xfrm>
            <a:off x="8453838" y="2396820"/>
            <a:ext cx="8847424" cy="6330126"/>
          </a:xfrm>
          <a:prstGeom prst="rect">
            <a:avLst/>
          </a:prstGeom>
        </p:spPr>
      </p:pic>
    </p:spTree>
    <p:extLst>
      <p:ext uri="{BB962C8B-B14F-4D97-AF65-F5344CB8AC3E}">
        <p14:creationId xmlns:p14="http://schemas.microsoft.com/office/powerpoint/2010/main" val="3634309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3E4"/>
        </a:solidFill>
        <a:effectLst/>
      </p:bgPr>
    </p:bg>
    <p:spTree>
      <p:nvGrpSpPr>
        <p:cNvPr id="1" name=""/>
        <p:cNvGrpSpPr/>
        <p:nvPr/>
      </p:nvGrpSpPr>
      <p:grpSpPr>
        <a:xfrm>
          <a:off x="0" y="0"/>
          <a:ext cx="0" cy="0"/>
          <a:chOff x="0" y="0"/>
          <a:chExt cx="0" cy="0"/>
        </a:xfrm>
      </p:grpSpPr>
      <p:grpSp>
        <p:nvGrpSpPr>
          <p:cNvPr id="22" name="Group 15">
            <a:extLst>
              <a:ext uri="{FF2B5EF4-FFF2-40B4-BE49-F238E27FC236}">
                <a16:creationId xmlns:a16="http://schemas.microsoft.com/office/drawing/2014/main" id="{B42359B4-563A-5232-AD50-A72AA0A8F1B5}"/>
              </a:ext>
            </a:extLst>
          </p:cNvPr>
          <p:cNvGrpSpPr/>
          <p:nvPr/>
        </p:nvGrpSpPr>
        <p:grpSpPr>
          <a:xfrm>
            <a:off x="671753" y="864338"/>
            <a:ext cx="3501810" cy="615553"/>
            <a:chOff x="0" y="-66675"/>
            <a:chExt cx="4669080" cy="820736"/>
          </a:xfrm>
        </p:grpSpPr>
        <p:sp>
          <p:nvSpPr>
            <p:cNvPr id="23" name="TextBox 16">
              <a:extLst>
                <a:ext uri="{FF2B5EF4-FFF2-40B4-BE49-F238E27FC236}">
                  <a16:creationId xmlns:a16="http://schemas.microsoft.com/office/drawing/2014/main" id="{3CBC94DD-362F-9E87-D62F-FEBF1CF3C869}"/>
                </a:ext>
              </a:extLst>
            </p:cNvPr>
            <p:cNvSpPr txBox="1"/>
            <p:nvPr/>
          </p:nvSpPr>
          <p:spPr>
            <a:xfrm>
              <a:off x="0" y="-42399"/>
              <a:ext cx="4669080" cy="700276"/>
            </a:xfrm>
            <a:prstGeom prst="rect">
              <a:avLst/>
            </a:prstGeom>
          </p:spPr>
          <p:txBody>
            <a:bodyPr lIns="0" tIns="0" rIns="0" bIns="0" rtlCol="0" anchor="t">
              <a:spAutoFit/>
            </a:bodyPr>
            <a:lstStyle/>
            <a:p>
              <a:pPr>
                <a:lnSpc>
                  <a:spcPts val="4716"/>
                </a:lnSpc>
              </a:pPr>
              <a:r>
                <a:rPr lang="en-US" sz="3368" dirty="0">
                  <a:solidFill>
                    <a:srgbClr val="000000"/>
                  </a:solidFill>
                  <a:latin typeface="Bebas Neue Bold"/>
                </a:rPr>
                <a:t>                             AppAttack</a:t>
              </a:r>
            </a:p>
          </p:txBody>
        </p:sp>
        <p:sp>
          <p:nvSpPr>
            <p:cNvPr id="24" name="TextBox 17">
              <a:extLst>
                <a:ext uri="{FF2B5EF4-FFF2-40B4-BE49-F238E27FC236}">
                  <a16:creationId xmlns:a16="http://schemas.microsoft.com/office/drawing/2014/main" id="{7102D31A-5D01-5C2D-8211-554AFC0F69AB}"/>
                </a:ext>
              </a:extLst>
            </p:cNvPr>
            <p:cNvSpPr txBox="1"/>
            <p:nvPr/>
          </p:nvSpPr>
          <p:spPr>
            <a:xfrm>
              <a:off x="221929" y="-66675"/>
              <a:ext cx="2112612" cy="820736"/>
            </a:xfrm>
            <a:prstGeom prst="rect">
              <a:avLst/>
            </a:prstGeom>
          </p:spPr>
          <p:txBody>
            <a:bodyPr wrap="square" lIns="0" tIns="0" rIns="0" bIns="0" rtlCol="0" anchor="t">
              <a:spAutoFit/>
            </a:bodyPr>
            <a:lstStyle/>
            <a:p>
              <a:pPr algn="ctr">
                <a:lnSpc>
                  <a:spcPts val="4759"/>
                </a:lnSpc>
              </a:pPr>
              <a:r>
                <a:rPr lang="en-US" sz="3399" dirty="0">
                  <a:solidFill>
                    <a:srgbClr val="B91646"/>
                  </a:solidFill>
                  <a:latin typeface="Brittany"/>
                </a:rPr>
                <a:t>Guide for</a:t>
              </a:r>
            </a:p>
          </p:txBody>
        </p:sp>
      </p:grpSp>
      <p:sp>
        <p:nvSpPr>
          <p:cNvPr id="25" name="AutoShape 2">
            <a:extLst>
              <a:ext uri="{FF2B5EF4-FFF2-40B4-BE49-F238E27FC236}">
                <a16:creationId xmlns:a16="http://schemas.microsoft.com/office/drawing/2014/main" id="{2790DEF2-C2D0-A188-855A-1CA1A59CB3EF}"/>
              </a:ext>
            </a:extLst>
          </p:cNvPr>
          <p:cNvSpPr/>
          <p:nvPr/>
        </p:nvSpPr>
        <p:spPr>
          <a:xfrm>
            <a:off x="15968107" y="1181100"/>
            <a:ext cx="1267117" cy="0"/>
          </a:xfrm>
          <a:prstGeom prst="line">
            <a:avLst/>
          </a:prstGeom>
          <a:ln w="19050" cap="flat">
            <a:solidFill>
              <a:srgbClr val="000000"/>
            </a:solidFill>
            <a:prstDash val="solid"/>
            <a:headEnd type="none" w="sm" len="sm"/>
            <a:tailEnd type="arrow" w="med" len="sm"/>
          </a:ln>
        </p:spPr>
      </p:sp>
      <p:sp>
        <p:nvSpPr>
          <p:cNvPr id="60" name="TextBox 14">
            <a:extLst>
              <a:ext uri="{FF2B5EF4-FFF2-40B4-BE49-F238E27FC236}">
                <a16:creationId xmlns:a16="http://schemas.microsoft.com/office/drawing/2014/main" id="{F97C134F-46E3-38DC-5FC0-6D25654B47D8}"/>
              </a:ext>
            </a:extLst>
          </p:cNvPr>
          <p:cNvSpPr txBox="1"/>
          <p:nvPr/>
        </p:nvSpPr>
        <p:spPr>
          <a:xfrm>
            <a:off x="15314401" y="8899525"/>
            <a:ext cx="1986861" cy="341055"/>
          </a:xfrm>
          <a:prstGeom prst="rect">
            <a:avLst/>
          </a:prstGeom>
        </p:spPr>
        <p:txBody>
          <a:bodyPr lIns="0" tIns="0" rIns="0" bIns="0" rtlCol="0" anchor="t">
            <a:spAutoFit/>
          </a:bodyPr>
          <a:lstStyle/>
          <a:p>
            <a:pPr algn="r">
              <a:lnSpc>
                <a:spcPts val="2799"/>
              </a:lnSpc>
            </a:pPr>
            <a:r>
              <a:rPr lang="en-US" sz="1999" dirty="0">
                <a:solidFill>
                  <a:srgbClr val="000000"/>
                </a:solidFill>
                <a:latin typeface="Poppins"/>
              </a:rPr>
              <a:t>Page 09  </a:t>
            </a:r>
          </a:p>
        </p:txBody>
      </p:sp>
      <p:sp>
        <p:nvSpPr>
          <p:cNvPr id="2" name="TextBox 16">
            <a:extLst>
              <a:ext uri="{FF2B5EF4-FFF2-40B4-BE49-F238E27FC236}">
                <a16:creationId xmlns:a16="http://schemas.microsoft.com/office/drawing/2014/main" id="{2F84402B-41FC-516E-63B6-A8C5F85F2C41}"/>
              </a:ext>
            </a:extLst>
          </p:cNvPr>
          <p:cNvSpPr txBox="1"/>
          <p:nvPr/>
        </p:nvSpPr>
        <p:spPr>
          <a:xfrm>
            <a:off x="1052776" y="2400300"/>
            <a:ext cx="10834424" cy="6299417"/>
          </a:xfrm>
          <a:prstGeom prst="rect">
            <a:avLst/>
          </a:prstGeom>
        </p:spPr>
        <p:txBody>
          <a:bodyPr wrap="square" lIns="0" tIns="0" rIns="0" bIns="0" rtlCol="0" anchor="t">
            <a:spAutoFit/>
          </a:bodyPr>
          <a:lstStyle/>
          <a:p>
            <a:pPr>
              <a:lnSpc>
                <a:spcPts val="3839"/>
              </a:lnSpc>
            </a:pPr>
            <a:r>
              <a:rPr lang="en-US" sz="2400" dirty="0">
                <a:solidFill>
                  <a:srgbClr val="000000"/>
                </a:solidFill>
                <a:latin typeface="Poppins"/>
              </a:rPr>
              <a:t>In order to contribute technically to the team, we follow a workflow process that consists of multiple steps. Below is a brief overview of each step in the process.</a:t>
            </a:r>
          </a:p>
          <a:p>
            <a:pPr marL="457200" indent="-457200">
              <a:lnSpc>
                <a:spcPts val="3839"/>
              </a:lnSpc>
              <a:buFont typeface="+mj-lt"/>
              <a:buAutoNum type="arabicPeriod"/>
            </a:pPr>
            <a:r>
              <a:rPr lang="en-US" sz="2400" dirty="0">
                <a:solidFill>
                  <a:srgbClr val="000000"/>
                </a:solidFill>
                <a:latin typeface="Poppins"/>
              </a:rPr>
              <a:t>"Findings" folder is for documenting pen-test or code review findings; collaborate if possible, and merge if necessary for better detail.</a:t>
            </a:r>
          </a:p>
          <a:p>
            <a:pPr marL="457200" indent="-457200">
              <a:lnSpc>
                <a:spcPts val="3839"/>
              </a:lnSpc>
              <a:buFont typeface="+mj-lt"/>
              <a:buAutoNum type="arabicPeriod"/>
            </a:pPr>
            <a:r>
              <a:rPr lang="en-US" sz="2400" dirty="0">
                <a:solidFill>
                  <a:srgbClr val="000000"/>
                </a:solidFill>
                <a:latin typeface="Poppins"/>
              </a:rPr>
              <a:t>"Verify Findings" folder is for senior/experienced team members to review, validate, and suggest changes to findings in the previous folder.</a:t>
            </a:r>
          </a:p>
          <a:p>
            <a:pPr marL="457200" indent="-457200">
              <a:lnSpc>
                <a:spcPts val="3839"/>
              </a:lnSpc>
              <a:buFont typeface="+mj-lt"/>
              <a:buAutoNum type="arabicPeriod"/>
            </a:pPr>
            <a:r>
              <a:rPr lang="en-US" sz="2400" dirty="0">
                <a:solidFill>
                  <a:srgbClr val="000000"/>
                </a:solidFill>
                <a:latin typeface="Poppins"/>
              </a:rPr>
              <a:t>"Presentation" folder is for final check and polish of verified findings, including spelling, references, and report-ready formatting.</a:t>
            </a:r>
          </a:p>
          <a:p>
            <a:pPr marL="457200" indent="-457200">
              <a:lnSpc>
                <a:spcPts val="3839"/>
              </a:lnSpc>
              <a:buFont typeface="+mj-lt"/>
              <a:buAutoNum type="arabicPeriod"/>
            </a:pPr>
            <a:r>
              <a:rPr lang="en-US" sz="2400" dirty="0">
                <a:solidFill>
                  <a:srgbClr val="000000"/>
                </a:solidFill>
                <a:latin typeface="Poppins"/>
              </a:rPr>
              <a:t>"Final Report" folder is for approved findings that are complete and ready for inclusion in the final report at the end of the trimester.</a:t>
            </a:r>
          </a:p>
        </p:txBody>
      </p:sp>
      <p:sp>
        <p:nvSpPr>
          <p:cNvPr id="3" name="TextBox 14">
            <a:extLst>
              <a:ext uri="{FF2B5EF4-FFF2-40B4-BE49-F238E27FC236}">
                <a16:creationId xmlns:a16="http://schemas.microsoft.com/office/drawing/2014/main" id="{E390C85A-A607-E25D-1E6F-DE156469464B}"/>
              </a:ext>
            </a:extLst>
          </p:cNvPr>
          <p:cNvSpPr txBox="1"/>
          <p:nvPr/>
        </p:nvSpPr>
        <p:spPr>
          <a:xfrm>
            <a:off x="12039600" y="3555183"/>
            <a:ext cx="6951695" cy="1771126"/>
          </a:xfrm>
          <a:prstGeom prst="rect">
            <a:avLst/>
          </a:prstGeom>
        </p:spPr>
        <p:txBody>
          <a:bodyPr lIns="0" tIns="0" rIns="0" bIns="0" rtlCol="0" anchor="t">
            <a:spAutoFit/>
          </a:bodyPr>
          <a:lstStyle/>
          <a:p>
            <a:pPr>
              <a:lnSpc>
                <a:spcPts val="15477"/>
              </a:lnSpc>
            </a:pPr>
            <a:r>
              <a:rPr lang="en-US" sz="12900" dirty="0">
                <a:solidFill>
                  <a:srgbClr val="000000"/>
                </a:solidFill>
                <a:latin typeface="Bebas Neue Bold"/>
              </a:rPr>
              <a:t>Process</a:t>
            </a:r>
          </a:p>
        </p:txBody>
      </p:sp>
      <p:sp>
        <p:nvSpPr>
          <p:cNvPr id="4" name="TextBox 15">
            <a:extLst>
              <a:ext uri="{FF2B5EF4-FFF2-40B4-BE49-F238E27FC236}">
                <a16:creationId xmlns:a16="http://schemas.microsoft.com/office/drawing/2014/main" id="{386C063F-168F-761E-8059-3C2358469B8D}"/>
              </a:ext>
            </a:extLst>
          </p:cNvPr>
          <p:cNvSpPr txBox="1"/>
          <p:nvPr/>
        </p:nvSpPr>
        <p:spPr>
          <a:xfrm>
            <a:off x="12039600" y="2611665"/>
            <a:ext cx="4781906" cy="1210588"/>
          </a:xfrm>
          <a:prstGeom prst="rect">
            <a:avLst/>
          </a:prstGeom>
        </p:spPr>
        <p:txBody>
          <a:bodyPr wrap="square" lIns="0" tIns="0" rIns="0" bIns="0" rtlCol="0" anchor="t">
            <a:spAutoFit/>
          </a:bodyPr>
          <a:lstStyle/>
          <a:p>
            <a:pPr>
              <a:lnSpc>
                <a:spcPts val="8968"/>
              </a:lnSpc>
            </a:pPr>
            <a:r>
              <a:rPr lang="en-US" sz="8968" dirty="0">
                <a:solidFill>
                  <a:srgbClr val="B91646"/>
                </a:solidFill>
                <a:latin typeface="Brittany Bold"/>
              </a:rPr>
              <a:t>Contribution</a:t>
            </a:r>
          </a:p>
        </p:txBody>
      </p:sp>
      <p:pic>
        <p:nvPicPr>
          <p:cNvPr id="1026" name="Picture 2" descr="Contribute contribution hand give money help work Vector Image">
            <a:extLst>
              <a:ext uri="{FF2B5EF4-FFF2-40B4-BE49-F238E27FC236}">
                <a16:creationId xmlns:a16="http://schemas.microsoft.com/office/drawing/2014/main" id="{FACB0C09-0B9C-FCDF-62FF-042E0371B507}"/>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8519"/>
          <a:stretch/>
        </p:blipFill>
        <p:spPr bwMode="auto">
          <a:xfrm>
            <a:off x="12764086" y="5383194"/>
            <a:ext cx="3332933" cy="3292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35870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256A4B569569E4AAC35DA9F32BA62BF" ma:contentTypeVersion="14" ma:contentTypeDescription="Create a new document." ma:contentTypeScope="" ma:versionID="ebc0c30a96a52a9ab1dc1643b947250c">
  <xsd:schema xmlns:xsd="http://www.w3.org/2001/XMLSchema" xmlns:xs="http://www.w3.org/2001/XMLSchema" xmlns:p="http://schemas.microsoft.com/office/2006/metadata/properties" xmlns:ns2="d9853c89-bc5f-468e-9255-5f9d1dc9d35f" xmlns:ns3="11aa765a-4ca5-491e-91a1-7c51f8aae92a" targetNamespace="http://schemas.microsoft.com/office/2006/metadata/properties" ma:root="true" ma:fieldsID="9cd5d013a925ad0cf6c1bed3d6f55239" ns2:_="" ns3:_="">
    <xsd:import namespace="d9853c89-bc5f-468e-9255-5f9d1dc9d35f"/>
    <xsd:import namespace="11aa765a-4ca5-491e-91a1-7c51f8aae92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9853c89-bc5f-468e-9255-5f9d1dc9d35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6c391430-282c-4efc-a0b4-564a13fcb9cf"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1aa765a-4ca5-491e-91a1-7c51f8aae92a"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9853c89-bc5f-468e-9255-5f9d1dc9d35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619AE83-0AA1-4D2A-90CC-6F4CAED3903C}"/>
</file>

<file path=customXml/itemProps2.xml><?xml version="1.0" encoding="utf-8"?>
<ds:datastoreItem xmlns:ds="http://schemas.openxmlformats.org/officeDocument/2006/customXml" ds:itemID="{0FB2C8A5-6016-4CFB-A365-A017AFF6A925}"/>
</file>

<file path=customXml/itemProps3.xml><?xml version="1.0" encoding="utf-8"?>
<ds:datastoreItem xmlns:ds="http://schemas.openxmlformats.org/officeDocument/2006/customXml" ds:itemID="{86EAE637-4D1C-4E7B-AC29-48849B7FF738}"/>
</file>

<file path=docProps/app.xml><?xml version="1.0" encoding="utf-8"?>
<Properties xmlns="http://schemas.openxmlformats.org/officeDocument/2006/extended-properties" xmlns:vt="http://schemas.openxmlformats.org/officeDocument/2006/docPropsVTypes">
  <TotalTime>2680</TotalTime>
  <Words>1086</Words>
  <Application>Microsoft Office PowerPoint</Application>
  <PresentationFormat>Custom</PresentationFormat>
  <Paragraphs>102</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Bebas Neue Bold</vt:lpstr>
      <vt:lpstr>Poppins Italics</vt:lpstr>
      <vt:lpstr>Bebas Neue</vt:lpstr>
      <vt:lpstr>Brittany Bold</vt:lpstr>
      <vt:lpstr>Brittany</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AppAttack-Guide</dc:title>
  <dc:creator>Vansh Khanna</dc:creator>
  <cp:lastModifiedBy>VANSH KHANNA</cp:lastModifiedBy>
  <cp:revision>22</cp:revision>
  <dcterms:created xsi:type="dcterms:W3CDTF">2006-08-16T00:00:00Z</dcterms:created>
  <dcterms:modified xsi:type="dcterms:W3CDTF">2023-03-16T05:39:03Z</dcterms:modified>
  <dc:identifier>DAFdDB1NaDU</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0x0101004256A4B569569E4AAC35DA9F32BA62BF</vt:lpwstr>
  </property>
</Properties>
</file>

<file path=docProps/thumbnail.jpeg>
</file>